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61" r:id="rId4"/>
    <p:sldId id="260" r:id="rId5"/>
    <p:sldId id="262" r:id="rId6"/>
    <p:sldId id="263" r:id="rId7"/>
    <p:sldId id="266" r:id="rId8"/>
    <p:sldId id="267" r:id="rId9"/>
    <p:sldId id="280" r:id="rId10"/>
    <p:sldId id="268" r:id="rId11"/>
    <p:sldId id="265" r:id="rId12"/>
    <p:sldId id="277" r:id="rId13"/>
    <p:sldId id="283" r:id="rId14"/>
    <p:sldId id="490" r:id="rId15"/>
    <p:sldId id="491" r:id="rId16"/>
    <p:sldId id="488" r:id="rId17"/>
    <p:sldId id="264" r:id="rId18"/>
    <p:sldId id="269" r:id="rId19"/>
    <p:sldId id="270" r:id="rId20"/>
    <p:sldId id="271" r:id="rId21"/>
    <p:sldId id="279" r:id="rId22"/>
    <p:sldId id="282" r:id="rId23"/>
    <p:sldId id="273" r:id="rId24"/>
    <p:sldId id="274" r:id="rId25"/>
    <p:sldId id="272" r:id="rId26"/>
    <p:sldId id="487" r:id="rId27"/>
    <p:sldId id="275" r:id="rId28"/>
    <p:sldId id="278" r:id="rId29"/>
    <p:sldId id="276" r:id="rId30"/>
    <p:sldId id="281" r:id="rId31"/>
    <p:sldId id="480" r:id="rId32"/>
    <p:sldId id="481" r:id="rId33"/>
    <p:sldId id="486" r:id="rId34"/>
    <p:sldId id="484" r:id="rId35"/>
    <p:sldId id="485" r:id="rId36"/>
    <p:sldId id="482" r:id="rId37"/>
    <p:sldId id="483" r:id="rId38"/>
    <p:sldId id="258" r:id="rId39"/>
  </p:sldIdLst>
  <p:sldSz cx="9144000" cy="5143500" type="screen16x9"/>
  <p:notesSz cx="6858000" cy="9144000"/>
  <p:embeddedFontLst>
    <p:embeddedFont>
      <p:font typeface="Lato" panose="020F0502020204030203" pitchFamily="34" charset="0"/>
      <p:regular r:id="rId41"/>
      <p:bold r:id="rId42"/>
      <p:italic r:id="rId43"/>
      <p:boldItalic r:id="rId44"/>
    </p:embeddedFont>
    <p:embeddedFont>
      <p:font typeface="Raleway" pitchFamily="2" charset="0"/>
      <p:regular r:id="rId45"/>
      <p:bold r:id="rId46"/>
      <p:italic r:id="rId47"/>
      <p:boldItalic r:id="rId48"/>
    </p:embeddedFont>
    <p:embeddedFont>
      <p:font typeface="Segoe UI" panose="020B0502040204020203"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varScale="1">
        <p:scale>
          <a:sx n="203" d="100"/>
          <a:sy n="203" d="100"/>
        </p:scale>
        <p:origin x="480"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EB807F42-367E-488C-B1E6-E9AB021E5549}" srcId="{6669E149-3258-4A2D-AF97-455CBD8CCD60}" destId="{18DD9011-26FA-4AC4-8510-49B153655E0C}" srcOrd="0" destOrd="0" parTransId="{D6F9FA6F-EEA0-45BC-8716-A6EAE8597356}" sibTransId="{6A19E1BA-ED38-4400-8FD4-DFF5BD25341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BDDC4593-63E2-473A-BCED-3447A65339C6}" type="presOf" srcId="{7316B9C0-E807-4142-96E8-5A5F3F904DB9}" destId="{24420D1C-1401-4A8F-A891-6F14EA0DDCD8}" srcOrd="0" destOrd="1" presId="urn:microsoft.com/office/officeart/2005/8/layout/hList1"/>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6711132-359A-4F88-AE03-617775122815}">
      <dgm:prSet phldrT="[Text]"/>
      <dgm:spPr/>
      <dgm:t>
        <a:bodyPr/>
        <a:lstStyle/>
        <a:p>
          <a:r>
            <a:rPr lang="en-US" dirty="0"/>
            <a:t>Hot</a:t>
          </a:r>
        </a:p>
      </dgm:t>
    </dgm:pt>
    <dgm:pt modelId="{89F2566E-CCC2-41AB-8C13-2040CE26D393}" type="parTrans" cxnId="{AA7DDE64-FEB0-472B-9ADC-E5A4137C3537}">
      <dgm:prSet/>
      <dgm:spPr/>
      <dgm:t>
        <a:bodyPr/>
        <a:lstStyle/>
        <a:p>
          <a:endParaRPr lang="en-US"/>
        </a:p>
      </dgm:t>
    </dgm:pt>
    <dgm:pt modelId="{403A33AA-3A22-4DD5-88A5-83584D3635AE}" type="sibTrans" cxnId="{AA7DDE64-FEB0-472B-9ADC-E5A4137C3537}">
      <dgm:prSet/>
      <dgm:spPr/>
      <dgm:t>
        <a:bodyPr/>
        <a:lstStyle/>
        <a:p>
          <a:endParaRPr lang="en-US"/>
        </a:p>
      </dgm:t>
    </dgm:pt>
    <dgm:pt modelId="{F1FE6F75-C3B3-40A9-B151-06DD8100FA77}">
      <dgm:prSet phldrT="[Text]"/>
      <dgm:spPr/>
      <dgm:t>
        <a:bodyPr/>
        <a:lstStyle/>
        <a:p>
          <a:r>
            <a:rPr lang="en-US" dirty="0"/>
            <a:t>Cool</a:t>
          </a:r>
        </a:p>
      </dgm:t>
    </dgm:pt>
    <dgm:pt modelId="{56CD6F1A-4E80-4DC5-96D4-853741F3E31B}" type="parTrans" cxnId="{B4DF06DF-A6CC-4EF0-9C19-490A33C5A185}">
      <dgm:prSet/>
      <dgm:spPr/>
      <dgm:t>
        <a:bodyPr/>
        <a:lstStyle/>
        <a:p>
          <a:endParaRPr lang="en-US"/>
        </a:p>
      </dgm:t>
    </dgm:pt>
    <dgm:pt modelId="{B91180BB-2D08-46BF-B313-1DCB06502387}" type="sibTrans" cxnId="{B4DF06DF-A6CC-4EF0-9C19-490A33C5A185}">
      <dgm:prSet/>
      <dgm:spPr/>
      <dgm:t>
        <a:bodyPr/>
        <a:lstStyle/>
        <a:p>
          <a:endParaRPr lang="en-US"/>
        </a:p>
      </dgm:t>
    </dgm:pt>
    <dgm:pt modelId="{120B1423-ADCB-4102-846F-F359F652E92E}">
      <dgm:prSet phldrT="[Text]"/>
      <dgm:spPr/>
      <dgm:t>
        <a:bodyPr/>
        <a:lstStyle/>
        <a:p>
          <a:r>
            <a:rPr lang="en-US" dirty="0"/>
            <a:t>Archive</a:t>
          </a:r>
        </a:p>
      </dgm:t>
    </dgm:pt>
    <dgm:pt modelId="{F3E2D675-4AC0-4643-94B3-EC6D920DA6D9}" type="parTrans" cxnId="{42CC59FB-F0BA-4278-9B68-1522CAD763E4}">
      <dgm:prSet/>
      <dgm:spPr/>
      <dgm:t>
        <a:bodyPr/>
        <a:lstStyle/>
        <a:p>
          <a:endParaRPr lang="en-US"/>
        </a:p>
      </dgm:t>
    </dgm:pt>
    <dgm:pt modelId="{8B4DDCF0-3916-45B1-ABFD-8FF0AC55E2B9}" type="sibTrans" cxnId="{42CC59FB-F0BA-4278-9B68-1522CAD763E4}">
      <dgm:prSet/>
      <dgm:spPr/>
      <dgm:t>
        <a:bodyPr/>
        <a:lstStyle/>
        <a:p>
          <a:endParaRPr lang="en-US"/>
        </a:p>
      </dgm:t>
    </dgm:pt>
    <dgm:pt modelId="{4215BDAD-3954-4F87-A45E-CF67DEC00E42}">
      <dgm:prSet phldrT="[Text]"/>
      <dgm:spPr/>
      <dgm:t>
        <a:bodyPr/>
        <a:lstStyle/>
        <a:p>
          <a:r>
            <a:rPr lang="en-US" dirty="0"/>
            <a:t>Hot is pretty much the default tier.</a:t>
          </a:r>
        </a:p>
      </dgm:t>
    </dgm:pt>
    <dgm:pt modelId="{AF0BB0BB-0151-413E-91F5-5B1247757CA6}" type="parTrans" cxnId="{CE626350-D92A-43CA-AFB3-011DD0EEDAA8}">
      <dgm:prSet/>
      <dgm:spPr/>
      <dgm:t>
        <a:bodyPr/>
        <a:lstStyle/>
        <a:p>
          <a:endParaRPr lang="en-US"/>
        </a:p>
      </dgm:t>
    </dgm:pt>
    <dgm:pt modelId="{5E339C4A-0F55-4F38-B8E2-125D03DA576F}" type="sibTrans" cxnId="{CE626350-D92A-43CA-AFB3-011DD0EEDAA8}">
      <dgm:prSet/>
      <dgm:spPr/>
      <dgm:t>
        <a:bodyPr/>
        <a:lstStyle/>
        <a:p>
          <a:endParaRPr lang="en-US"/>
        </a:p>
      </dgm:t>
    </dgm:pt>
    <dgm:pt modelId="{3B024E05-4C00-447A-AFC2-A9B83B817BDF}">
      <dgm:prSet phldrT="[Text]"/>
      <dgm:spPr/>
      <dgm:t>
        <a:bodyPr/>
        <a:lstStyle/>
        <a:p>
          <a:r>
            <a:rPr lang="en-US" dirty="0"/>
            <a:t>This tier is similar to Hot, though I think it goes underused.</a:t>
          </a:r>
        </a:p>
      </dgm:t>
    </dgm:pt>
    <dgm:pt modelId="{E6C4BC0E-AE37-4674-A9E2-CEFA8A5A48A0}" type="parTrans" cxnId="{4F045DC1-3BA2-4A88-9236-4EB2CC83DA2D}">
      <dgm:prSet/>
      <dgm:spPr/>
      <dgm:t>
        <a:bodyPr/>
        <a:lstStyle/>
        <a:p>
          <a:endParaRPr lang="en-US"/>
        </a:p>
      </dgm:t>
    </dgm:pt>
    <dgm:pt modelId="{3B07697D-F614-4381-810C-B8F67AEDC7B5}" type="sibTrans" cxnId="{4F045DC1-3BA2-4A88-9236-4EB2CC83DA2D}">
      <dgm:prSet/>
      <dgm:spPr/>
      <dgm:t>
        <a:bodyPr/>
        <a:lstStyle/>
        <a:p>
          <a:endParaRPr lang="en-US"/>
        </a:p>
      </dgm:t>
    </dgm:pt>
    <dgm:pt modelId="{0A18578B-B8CD-4538-83BD-EFAF29695893}">
      <dgm:prSet phldrT="[Text]"/>
      <dgm:spPr/>
      <dgm:t>
        <a:bodyPr/>
        <a:lstStyle/>
        <a:p>
          <a:r>
            <a:rPr lang="en-US" dirty="0"/>
            <a:t>You can think of this tier as the backup version of the other two.</a:t>
          </a:r>
        </a:p>
      </dgm:t>
    </dgm:pt>
    <dgm:pt modelId="{356D636B-8D86-4828-8C71-43F4898CEF79}" type="parTrans" cxnId="{9967EC81-DDC3-4912-A497-4AAD52F6B89C}">
      <dgm:prSet/>
      <dgm:spPr/>
      <dgm:t>
        <a:bodyPr/>
        <a:lstStyle/>
        <a:p>
          <a:endParaRPr lang="en-US"/>
        </a:p>
      </dgm:t>
    </dgm:pt>
    <dgm:pt modelId="{FBFC7FDD-AFBB-4B95-833D-042737859F60}" type="sibTrans" cxnId="{9967EC81-DDC3-4912-A497-4AAD52F6B89C}">
      <dgm:prSet/>
      <dgm:spPr/>
      <dgm:t>
        <a:bodyPr/>
        <a:lstStyle/>
        <a:p>
          <a:endParaRPr lang="en-US"/>
        </a:p>
      </dgm:t>
    </dgm:pt>
    <dgm:pt modelId="{243E239F-8733-4C01-8614-E87A8CEC74F5}">
      <dgm:prSet phldrT="[Text]"/>
      <dgm:spPr>
        <a:solidFill>
          <a:schemeClr val="accent5"/>
        </a:solidFill>
        <a:ln>
          <a:solidFill>
            <a:schemeClr val="accent5"/>
          </a:solidFill>
        </a:ln>
      </dgm:spPr>
      <dgm:t>
        <a:bodyPr/>
        <a:lstStyle/>
        <a:p>
          <a:r>
            <a:rPr lang="en-US" dirty="0"/>
            <a:t>Premium</a:t>
          </a:r>
        </a:p>
      </dgm:t>
    </dgm:pt>
    <dgm:pt modelId="{5F9123A5-3676-4D4E-8B5A-774CFC291F8E}" type="parTrans" cxnId="{E954E7D4-CB36-40A8-B359-3EFCF9891E79}">
      <dgm:prSet/>
      <dgm:spPr/>
      <dgm:t>
        <a:bodyPr/>
        <a:lstStyle/>
        <a:p>
          <a:endParaRPr lang="en-US"/>
        </a:p>
      </dgm:t>
    </dgm:pt>
    <dgm:pt modelId="{D64F4BDC-72D6-48E4-B27F-171F6D3B7FEC}" type="sibTrans" cxnId="{E954E7D4-CB36-40A8-B359-3EFCF9891E79}">
      <dgm:prSet/>
      <dgm:spPr/>
      <dgm:t>
        <a:bodyPr/>
        <a:lstStyle/>
        <a:p>
          <a:endParaRPr lang="en-US"/>
        </a:p>
      </dgm:t>
    </dgm:pt>
    <dgm:pt modelId="{BAAC050E-E28B-4DC7-AF22-81FDD1F00287}">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Premium isn't really a tier but a different type of storage altogether.</a:t>
          </a:r>
        </a:p>
      </dgm:t>
    </dgm:pt>
    <dgm:pt modelId="{8F3C2B2F-E6F6-40BC-96D4-F57C04F34396}" type="parTrans" cxnId="{2110B860-A964-4B7D-9740-6C0BA9F207DE}">
      <dgm:prSet/>
      <dgm:spPr/>
      <dgm:t>
        <a:bodyPr/>
        <a:lstStyle/>
        <a:p>
          <a:endParaRPr lang="en-US"/>
        </a:p>
      </dgm:t>
    </dgm:pt>
    <dgm:pt modelId="{2E7ABDD6-7D7F-4917-864D-9B813BB98AE5}" type="sibTrans" cxnId="{2110B860-A964-4B7D-9740-6C0BA9F207DE}">
      <dgm:prSet/>
      <dgm:spPr/>
      <dgm:t>
        <a:bodyPr/>
        <a:lstStyle/>
        <a:p>
          <a:endParaRPr lang="en-US"/>
        </a:p>
      </dgm:t>
    </dgm:pt>
    <dgm:pt modelId="{56BF89C4-0716-4210-9D88-7F7B7976BBAE}">
      <dgm:prSet phldrT="[Text]"/>
      <dgm:spPr/>
      <dgm:t>
        <a:bodyPr/>
        <a:lstStyle/>
        <a:p>
          <a:r>
            <a:rPr lang="en-US" dirty="0"/>
            <a:t>This tier is better for important files that you might need to access, but only every once in a while. </a:t>
          </a:r>
        </a:p>
      </dgm:t>
    </dgm:pt>
    <dgm:pt modelId="{5C809637-A8F7-4272-8D6E-7A3CCE78A620}" type="parTrans" cxnId="{1DA84E73-A068-4816-9CC6-398F5403F93F}">
      <dgm:prSet/>
      <dgm:spPr/>
    </dgm:pt>
    <dgm:pt modelId="{D24C9816-C1D4-4B32-B1B6-03832AEFDB64}" type="sibTrans" cxnId="{1DA84E73-A068-4816-9CC6-398F5403F93F}">
      <dgm:prSet/>
      <dgm:spPr/>
    </dgm:pt>
    <dgm:pt modelId="{04AA796D-01E8-4B1C-A1C5-C023F992D9E2}">
      <dgm:prSet phldrT="[Text]"/>
      <dgm:spPr/>
      <dgm:t>
        <a:bodyPr/>
        <a:lstStyle/>
        <a:p>
          <a:r>
            <a:rPr lang="en-US" dirty="0"/>
            <a:t>It carries the same performance as Hot, but at a lower storage cost (and a higher data access cost). This tier is recommended for files that you may only access every month or so.</a:t>
          </a:r>
        </a:p>
      </dgm:t>
    </dgm:pt>
    <dgm:pt modelId="{BFF9B59E-A701-4B93-9B1C-21B1D5CA1630}" type="parTrans" cxnId="{CEE03ADE-14E4-4BE9-BB92-150765430973}">
      <dgm:prSet/>
      <dgm:spPr/>
    </dgm:pt>
    <dgm:pt modelId="{2C9E2B65-301B-424C-8138-FA9F6F63C403}" type="sibTrans" cxnId="{CEE03ADE-14E4-4BE9-BB92-150765430973}">
      <dgm:prSet/>
      <dgm:spPr/>
    </dgm:pt>
    <dgm:pt modelId="{33B5569D-1978-4160-8FD2-BB79ABD538AB}">
      <dgm:prSet phldrT="[Text]"/>
      <dgm:spPr/>
      <dgm:t>
        <a:bodyPr/>
        <a:lstStyle/>
        <a:p>
          <a:r>
            <a:rPr lang="en-US" dirty="0"/>
            <a:t>It provides the best performance for retrieving files quickly and often but carries the highest price tag. </a:t>
          </a:r>
        </a:p>
      </dgm:t>
    </dgm:pt>
    <dgm:pt modelId="{0851070E-8A16-47DC-8D1E-E94BEFBD379F}" type="parTrans" cxnId="{B3ECD576-F79A-4411-BF1C-BE26CB0B4A8A}">
      <dgm:prSet/>
      <dgm:spPr/>
    </dgm:pt>
    <dgm:pt modelId="{601776B1-80A0-472F-8C16-8F8C051187B2}" type="sibTrans" cxnId="{B3ECD576-F79A-4411-BF1C-BE26CB0B4A8A}">
      <dgm:prSet/>
      <dgm:spPr/>
    </dgm:pt>
    <dgm:pt modelId="{32B83EB4-1259-4A80-9C4F-84FDB231C794}">
      <dgm:prSet phldrT="[Text]"/>
      <dgm:spPr/>
      <dgm:t>
        <a:bodyPr/>
        <a:lstStyle/>
        <a:p>
          <a:r>
            <a:rPr lang="en-US" dirty="0"/>
            <a:t>This is used for files that you plan on consistently accessing, reading, or updating.</a:t>
          </a:r>
        </a:p>
      </dgm:t>
    </dgm:pt>
    <dgm:pt modelId="{FA726C39-6166-4330-8598-1AA70A2596E3}" type="parTrans" cxnId="{1EC04399-7871-4E01-9B6E-2514B6E07B9F}">
      <dgm:prSet/>
      <dgm:spPr/>
    </dgm:pt>
    <dgm:pt modelId="{B5F969BF-14D9-49F4-86B3-9F6E29E696CB}" type="sibTrans" cxnId="{1EC04399-7871-4E01-9B6E-2514B6E07B9F}">
      <dgm:prSet/>
      <dgm:spPr/>
    </dgm:pt>
    <dgm:pt modelId="{3A8BA65D-E372-4E94-A493-EC2B06675CA8}">
      <dgm:prSet phldrT="[Text]"/>
      <dgm:spPr/>
      <dgm:t>
        <a:bodyPr/>
        <a:lstStyle/>
        <a:p>
          <a:r>
            <a:rPr lang="en-US" dirty="0"/>
            <a:t>This tier has a very low storage costs, but it'll take a few hours to access to the data when you want it.</a:t>
          </a:r>
        </a:p>
      </dgm:t>
    </dgm:pt>
    <dgm:pt modelId="{38C317F4-BCC7-4C11-970F-57A0DA03436C}" type="parTrans" cxnId="{8C9B3A13-E7CE-42AA-9887-4E927986C284}">
      <dgm:prSet/>
      <dgm:spPr/>
    </dgm:pt>
    <dgm:pt modelId="{E961B271-96E9-4B58-A129-1F2BA3B8C078}" type="sibTrans" cxnId="{8C9B3A13-E7CE-42AA-9887-4E927986C284}">
      <dgm:prSet/>
      <dgm:spPr/>
    </dgm:pt>
    <dgm:pt modelId="{8142DE12-CCC8-47D3-8F1E-20AF93345C3B}">
      <dgm:prSet phldrT="[Text]"/>
      <dgm:spPr/>
      <dgm:t>
        <a:bodyPr/>
        <a:lstStyle/>
        <a:p>
          <a:r>
            <a:rPr lang="en-US" dirty="0"/>
            <a:t>Archive is recommended for files you access every 6 months or so.</a:t>
          </a:r>
        </a:p>
      </dgm:t>
    </dgm:pt>
    <dgm:pt modelId="{AE0C4084-8093-45FA-8F42-A86894EF17BE}" type="parTrans" cxnId="{F031AC2C-A837-41C9-84EE-0A33AF4254B1}">
      <dgm:prSet/>
      <dgm:spPr/>
    </dgm:pt>
    <dgm:pt modelId="{35906985-1668-4583-9C54-E5E2996C037C}" type="sibTrans" cxnId="{F031AC2C-A837-41C9-84EE-0A33AF4254B1}">
      <dgm:prSet/>
      <dgm:spPr/>
    </dgm:pt>
    <dgm:pt modelId="{A3427C5F-F695-42B5-8B30-62E6DDFCD559}">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provides access to block blobs consistently low latency, which is perfect for high frequency data transactions.</a:t>
          </a:r>
        </a:p>
      </dgm:t>
    </dgm:pt>
    <dgm:pt modelId="{7084ADC7-383C-400E-A2F7-CBE373A1CDCB}" type="parTrans" cxnId="{6ECCEB73-A3D0-4942-B2A5-E882B74C9400}">
      <dgm:prSet/>
      <dgm:spPr/>
    </dgm:pt>
    <dgm:pt modelId="{C463AFC0-B6E9-4B4C-BB6C-BBDA5B32A627}" type="sibTrans" cxnId="{6ECCEB73-A3D0-4942-B2A5-E882B74C9400}">
      <dgm:prSet/>
      <dgm:spPr/>
    </dgm:pt>
    <dgm:pt modelId="{A885FB99-D830-4CD5-BF33-517ACC36CF2A}">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carries the highest price tag.</a:t>
          </a:r>
        </a:p>
      </dgm:t>
    </dgm:pt>
    <dgm:pt modelId="{40AA2F59-15C7-4384-866E-A459D9392807}" type="parTrans" cxnId="{489B1ED2-AC9D-498D-A485-033740A09089}">
      <dgm:prSet/>
      <dgm:spPr/>
    </dgm:pt>
    <dgm:pt modelId="{76A7D175-8F8A-4675-B12C-48FF3CC52FDF}" type="sibTrans" cxnId="{489B1ED2-AC9D-498D-A485-033740A09089}">
      <dgm:prSet/>
      <dgm:spPr/>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4">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4">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4">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4">
        <dgm:presLayoutVars>
          <dgm:bulletEnabled val="1"/>
        </dgm:presLayoutVars>
      </dgm:prSet>
      <dgm:spPr/>
    </dgm:pt>
    <dgm:pt modelId="{31E57ED3-3F77-49D5-A26F-22E020D1371E}" type="pres">
      <dgm:prSet presAssocID="{B91180BB-2D08-46BF-B313-1DCB06502387}"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2" presStyleCnt="4">
        <dgm:presLayoutVars>
          <dgm:chMax val="0"/>
          <dgm:chPref val="0"/>
          <dgm:bulletEnabled val="1"/>
        </dgm:presLayoutVars>
      </dgm:prSet>
      <dgm:spPr/>
    </dgm:pt>
    <dgm:pt modelId="{A24110D5-A1E8-47A2-A6B7-12489A506A95}" type="pres">
      <dgm:prSet presAssocID="{120B1423-ADCB-4102-846F-F359F652E92E}" presName="desTx" presStyleLbl="alignAccFollowNode1" presStyleIdx="2" presStyleCnt="4">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3" presStyleCnt="4">
        <dgm:presLayoutVars>
          <dgm:chMax val="0"/>
          <dgm:chPref val="0"/>
          <dgm:bulletEnabled val="1"/>
        </dgm:presLayoutVars>
      </dgm:prSet>
      <dgm:spPr/>
    </dgm:pt>
    <dgm:pt modelId="{FB3A2DCE-FADF-442C-A180-08EC2130F3AE}" type="pres">
      <dgm:prSet presAssocID="{243E239F-8733-4C01-8614-E87A8CEC74F5}" presName="desTx" presStyleLbl="alignAccFollowNode1" presStyleIdx="3" presStyleCnt="4">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2"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2" destOrd="0" parTransId="{AE0C4084-8093-45FA-8F42-A86894EF17BE}" sibTransId="{35906985-1668-4583-9C54-E5E2996C037C}"/>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CE626350-D92A-43CA-AFB3-011DD0EEDAA8}" srcId="{46711132-359A-4F88-AE03-617775122815}" destId="{4215BDAD-3954-4F87-A45E-CF67DEC00E42}" srcOrd="0" destOrd="0" parTransId="{AF0BB0BB-0151-413E-91F5-5B1247757CA6}" sibTransId="{5E339C4A-0F55-4F38-B8E2-125D03DA576F}"/>
    <dgm:cxn modelId="{1DA84E73-A068-4816-9CC6-398F5403F93F}" srcId="{F1FE6F75-C3B3-40A9-B151-06DD8100FA77}" destId="{56BF89C4-0716-4210-9D88-7F7B7976BBAE}" srcOrd="1" destOrd="0" parTransId="{5C809637-A8F7-4272-8D6E-7A3CCE78A620}" sibTransId="{D24C9816-C1D4-4B32-B1B6-03832AEFDB64}"/>
    <dgm:cxn modelId="{6ECCEB73-A3D0-4942-B2A5-E882B74C9400}" srcId="{243E239F-8733-4C01-8614-E87A8CEC74F5}" destId="{A3427C5F-F695-42B5-8B30-62E6DDFCD559}" srcOrd="1" destOrd="0" parTransId="{7084ADC7-383C-400E-A2F7-CBE373A1CDCB}" sibTransId="{C463AFC0-B6E9-4B4C-BB6C-BBDA5B32A627}"/>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89034996-0DA7-4622-8E88-A8F67EA80DB2}" type="presOf" srcId="{8142DE12-CCC8-47D3-8F1E-20AF93345C3B}" destId="{A24110D5-A1E8-47A2-A6B7-12489A506A95}"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E954E7D4-CB36-40A8-B359-3EFCF9891E79}" srcId="{3CE837BF-9036-4CA4-8DA7-DCDC0AA45156}" destId="{243E239F-8733-4C01-8614-E87A8CEC74F5}" srcOrd="3" destOrd="0" parTransId="{5F9123A5-3676-4D4E-8B5A-774CFC291F8E}" sibTransId="{D64F4BDC-72D6-48E4-B27F-171F6D3B7FEC}"/>
    <dgm:cxn modelId="{CEE03ADE-14E4-4BE9-BB92-150765430973}" srcId="{F1FE6F75-C3B3-40A9-B151-06DD8100FA77}" destId="{04AA796D-01E8-4B1C-A1C5-C023F992D9E2}" srcOrd="2"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FC5740EF-00E2-492D-AD7F-6DF084194065}" type="presOf" srcId="{56BF89C4-0716-4210-9D88-7F7B7976BBAE}" destId="{CA71B4F3-6574-48B7-9D46-B1F4881CB876}"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2" destOrd="0" parTransId="{F3E2D675-4AC0-4643-94B3-EC6D920DA6D9}" sibTransId="{8B4DDCF0-3916-45B1-ABFD-8FF0AC55E2B9}"/>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5A070B44-1A83-4450-9186-D55E65FC60FF}" type="presParOf" srcId="{99F7A551-59D4-43D1-B7F5-6BAE8924C625}" destId="{0D16E1BD-243D-4F30-B0B9-33B8302C1FD6}" srcOrd="4"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5" destOrd="0" presId="urn:microsoft.com/office/officeart/2005/8/layout/hList1"/>
    <dgm:cxn modelId="{0BA15736-38E5-4EAD-8EDF-D2D863482853}" type="presParOf" srcId="{99F7A551-59D4-43D1-B7F5-6BAE8924C625}" destId="{DAC6B9E7-B480-4BA5-866F-FF9B8AC4B306}" srcOrd="6"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E3BD3D-8C30-40DC-861E-BE9BCED6C9D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A40D457-0B45-4142-9E26-A43EDB10D6A5}">
      <dgm:prSet phldrT="[Text]"/>
      <dgm:spPr>
        <a:solidFill>
          <a:schemeClr val="accent5">
            <a:lumMod val="50000"/>
          </a:schemeClr>
        </a:solidFill>
      </dgm:spPr>
      <dgm:t>
        <a:bodyPr/>
        <a:lstStyle/>
        <a:p>
          <a:r>
            <a:rPr lang="en-US" dirty="0"/>
            <a:t>Bronze 🥉 - Ingesting Raw Data</a:t>
          </a:r>
        </a:p>
      </dgm:t>
    </dgm:pt>
    <dgm:pt modelId="{9154AFAC-5DB2-473D-939C-42297D288428}" type="parTrans" cxnId="{8A9A4913-1309-4AE5-BF42-CF45A5E612E1}">
      <dgm:prSet/>
      <dgm:spPr/>
      <dgm:t>
        <a:bodyPr/>
        <a:lstStyle/>
        <a:p>
          <a:endParaRPr lang="en-US"/>
        </a:p>
      </dgm:t>
    </dgm:pt>
    <dgm:pt modelId="{AEB94037-B400-41C6-93E1-4FD047F310C5}" type="sibTrans" cxnId="{8A9A4913-1309-4AE5-BF42-CF45A5E612E1}">
      <dgm:prSet/>
      <dgm:spPr/>
      <dgm:t>
        <a:bodyPr/>
        <a:lstStyle/>
        <a:p>
          <a:endParaRPr lang="en-US"/>
        </a:p>
      </dgm:t>
    </dgm:pt>
    <dgm:pt modelId="{78A66AFC-9E84-40F0-B0BD-DCE17C4C5EE6}">
      <dgm:prSet phldrT="[Text]"/>
      <dgm:spPr>
        <a:ln>
          <a:solidFill>
            <a:schemeClr val="bg2"/>
          </a:solidFill>
        </a:ln>
      </dgm:spPr>
      <dgm:t>
        <a:bodyPr/>
        <a:lstStyle/>
        <a:p>
          <a:r>
            <a:rPr lang="en-US" b="0" i="0" dirty="0"/>
            <a:t>The bronze layer contains unvalidated data. Data ingested in the bronze layer typically:</a:t>
          </a:r>
          <a:endParaRPr lang="en-US" dirty="0"/>
        </a:p>
      </dgm:t>
    </dgm:pt>
    <dgm:pt modelId="{D9D02B5C-3AB7-43AA-A640-DCD45EE8B9E2}" type="parTrans" cxnId="{3EC7DD82-17CB-4272-9F35-E09C4F87ACEC}">
      <dgm:prSet/>
      <dgm:spPr/>
      <dgm:t>
        <a:bodyPr/>
        <a:lstStyle/>
        <a:p>
          <a:endParaRPr lang="en-US"/>
        </a:p>
      </dgm:t>
    </dgm:pt>
    <dgm:pt modelId="{2DECA38D-2B41-410E-9942-3A21DBEE6E1C}" type="sibTrans" cxnId="{3EC7DD82-17CB-4272-9F35-E09C4F87ACEC}">
      <dgm:prSet/>
      <dgm:spPr/>
      <dgm:t>
        <a:bodyPr/>
        <a:lstStyle/>
        <a:p>
          <a:endParaRPr lang="en-US"/>
        </a:p>
      </dgm:t>
    </dgm:pt>
    <dgm:pt modelId="{D7EDC1A6-933E-44D6-87A4-DA3CA14057EC}">
      <dgm:prSet phldrT="[Text]"/>
      <dgm:spPr>
        <a:solidFill>
          <a:schemeClr val="bg2">
            <a:lumMod val="50000"/>
            <a:lumOff val="50000"/>
          </a:schemeClr>
        </a:solidFill>
      </dgm:spPr>
      <dgm:t>
        <a:bodyPr/>
        <a:lstStyle/>
        <a:p>
          <a:r>
            <a:rPr lang="en-US" dirty="0"/>
            <a:t>Silver 🥈  - Cleanse, Validate, and Deduplicate</a:t>
          </a:r>
        </a:p>
      </dgm:t>
    </dgm:pt>
    <dgm:pt modelId="{4019C7F1-57A2-4AC7-92D7-5E5226BCCF11}" type="parTrans" cxnId="{CBACEB02-2E57-4304-A7C7-AFC503ECB11F}">
      <dgm:prSet/>
      <dgm:spPr/>
      <dgm:t>
        <a:bodyPr/>
        <a:lstStyle/>
        <a:p>
          <a:endParaRPr lang="en-US"/>
        </a:p>
      </dgm:t>
    </dgm:pt>
    <dgm:pt modelId="{F45F48D6-5DB6-406D-A3CD-20EC6963ECD1}" type="sibTrans" cxnId="{CBACEB02-2E57-4304-A7C7-AFC503ECB11F}">
      <dgm:prSet/>
      <dgm:spPr/>
      <dgm:t>
        <a:bodyPr/>
        <a:lstStyle/>
        <a:p>
          <a:endParaRPr lang="en-US"/>
        </a:p>
      </dgm:t>
    </dgm:pt>
    <dgm:pt modelId="{2290C6A0-C6F8-4438-A72B-2B8DA1B0502F}">
      <dgm:prSet phldrT="[Text]"/>
      <dgm:spPr>
        <a:ln>
          <a:solidFill>
            <a:schemeClr val="bg2"/>
          </a:solidFill>
        </a:ln>
      </dgm:spPr>
      <dgm:t>
        <a:bodyPr/>
        <a:lstStyle/>
        <a:p>
          <a:r>
            <a:rPr lang="en-US" b="0" i="0" dirty="0"/>
            <a:t>Recall that while the bronze layer contains the entire data history in a nearly raw state, the silver layer represents a validated, enriched version of our data that can be trusted for downstream analytics.</a:t>
          </a:r>
          <a:endParaRPr lang="en-US" dirty="0"/>
        </a:p>
      </dgm:t>
    </dgm:pt>
    <dgm:pt modelId="{8539DD14-EBFC-4E64-A473-9BAC008ADABF}" type="parTrans" cxnId="{BE178804-25AE-4C2D-B648-9D49900666AD}">
      <dgm:prSet/>
      <dgm:spPr/>
      <dgm:t>
        <a:bodyPr/>
        <a:lstStyle/>
        <a:p>
          <a:endParaRPr lang="en-US"/>
        </a:p>
      </dgm:t>
    </dgm:pt>
    <dgm:pt modelId="{E62397A4-DF0D-4671-8A05-F551F81D342F}" type="sibTrans" cxnId="{BE178804-25AE-4C2D-B648-9D49900666AD}">
      <dgm:prSet/>
      <dgm:spPr/>
      <dgm:t>
        <a:bodyPr/>
        <a:lstStyle/>
        <a:p>
          <a:endParaRPr lang="en-US"/>
        </a:p>
      </dgm:t>
    </dgm:pt>
    <dgm:pt modelId="{F9CCEA8A-BBBE-44CA-80F4-0F4EA3EDE433}">
      <dgm:prSet phldrT="[Text]"/>
      <dgm:spPr>
        <a:solidFill>
          <a:schemeClr val="accent5"/>
        </a:solidFill>
      </dgm:spPr>
      <dgm:t>
        <a:bodyPr/>
        <a:lstStyle/>
        <a:p>
          <a:r>
            <a:rPr lang="en-US" dirty="0"/>
            <a:t>Gold 🥇 - Curate to Power Analytics</a:t>
          </a:r>
        </a:p>
      </dgm:t>
    </dgm:pt>
    <dgm:pt modelId="{9CE0B2E0-C5CE-47EF-879F-0FEF2D00525C}" type="parTrans" cxnId="{FF901BE5-6E1F-46DA-BD45-BE52C2898960}">
      <dgm:prSet/>
      <dgm:spPr/>
      <dgm:t>
        <a:bodyPr/>
        <a:lstStyle/>
        <a:p>
          <a:endParaRPr lang="en-US"/>
        </a:p>
      </dgm:t>
    </dgm:pt>
    <dgm:pt modelId="{A5675257-819D-48BD-B1FD-DAD148482D84}" type="sibTrans" cxnId="{FF901BE5-6E1F-46DA-BD45-BE52C2898960}">
      <dgm:prSet/>
      <dgm:spPr/>
      <dgm:t>
        <a:bodyPr/>
        <a:lstStyle/>
        <a:p>
          <a:endParaRPr lang="en-US"/>
        </a:p>
      </dgm:t>
    </dgm:pt>
    <dgm:pt modelId="{A574255B-EBE3-481F-B498-06C8B47B6BC8}">
      <dgm:prSet phldrT="[Text]"/>
      <dgm:spPr>
        <a:ln>
          <a:solidFill>
            <a:schemeClr val="bg2"/>
          </a:solidFill>
        </a:ln>
      </dgm:spPr>
      <dgm:t>
        <a:bodyPr/>
        <a:lstStyle/>
        <a:p>
          <a:r>
            <a:rPr lang="en-US" b="0" i="0" dirty="0"/>
            <a:t>This gold data is often highly refined and aggregated, containing data that powers analytics, machine learning, and production applications. While all tables in the </a:t>
          </a:r>
          <a:r>
            <a:rPr lang="en-US" b="0" i="0" dirty="0" err="1"/>
            <a:t>lakehouse</a:t>
          </a:r>
          <a:r>
            <a:rPr lang="en-US" b="0" i="0" dirty="0"/>
            <a:t> should serve an important purpose, gold tables represent data that has been transformed into knowledge, rather than just information.</a:t>
          </a:r>
          <a:endParaRPr lang="en-US" dirty="0"/>
        </a:p>
      </dgm:t>
    </dgm:pt>
    <dgm:pt modelId="{D09DC9F2-CCAB-4F4C-AF23-D9516DF0B7E8}" type="parTrans" cxnId="{0B1C7503-24B7-40CD-9DD5-40FD72814E5F}">
      <dgm:prSet/>
      <dgm:spPr/>
      <dgm:t>
        <a:bodyPr/>
        <a:lstStyle/>
        <a:p>
          <a:endParaRPr lang="en-US"/>
        </a:p>
      </dgm:t>
    </dgm:pt>
    <dgm:pt modelId="{5814B711-7AAA-488F-8119-0529005CBF3E}" type="sibTrans" cxnId="{0B1C7503-24B7-40CD-9DD5-40FD72814E5F}">
      <dgm:prSet/>
      <dgm:spPr/>
      <dgm:t>
        <a:bodyPr/>
        <a:lstStyle/>
        <a:p>
          <a:endParaRPr lang="en-US"/>
        </a:p>
      </dgm:t>
    </dgm:pt>
    <dgm:pt modelId="{264A6325-06E1-4E1C-9309-328106B44D25}">
      <dgm:prSet/>
      <dgm:spPr>
        <a:ln>
          <a:solidFill>
            <a:schemeClr val="bg2"/>
          </a:solidFill>
        </a:ln>
      </dgm:spPr>
      <dgm:t>
        <a:bodyPr/>
        <a:lstStyle/>
        <a:p>
          <a:pPr>
            <a:buFont typeface="Arial" panose="020B0604020202020204" pitchFamily="34" charset="0"/>
            <a:buChar char="•"/>
          </a:pPr>
          <a:r>
            <a:rPr lang="en-US" b="0" i="0" dirty="0"/>
            <a:t>Maintains the raw state of the data source.</a:t>
          </a:r>
        </a:p>
      </dgm:t>
    </dgm:pt>
    <dgm:pt modelId="{2B99E2AC-4B31-42F6-BCD9-0F5627966E84}" type="parTrans" cxnId="{53ED44C8-F563-4D7B-8A73-8C575F2AF2E4}">
      <dgm:prSet/>
      <dgm:spPr/>
      <dgm:t>
        <a:bodyPr/>
        <a:lstStyle/>
        <a:p>
          <a:endParaRPr lang="en-US"/>
        </a:p>
      </dgm:t>
    </dgm:pt>
    <dgm:pt modelId="{413A5495-13A5-448A-A12C-B4823008F99B}" type="sibTrans" cxnId="{53ED44C8-F563-4D7B-8A73-8C575F2AF2E4}">
      <dgm:prSet/>
      <dgm:spPr/>
      <dgm:t>
        <a:bodyPr/>
        <a:lstStyle/>
        <a:p>
          <a:endParaRPr lang="en-US"/>
        </a:p>
      </dgm:t>
    </dgm:pt>
    <dgm:pt modelId="{F083D699-5F42-4287-BF84-027BA27FFD98}">
      <dgm:prSet/>
      <dgm:spPr>
        <a:ln>
          <a:solidFill>
            <a:schemeClr val="bg2"/>
          </a:solidFill>
        </a:ln>
      </dgm:spPr>
      <dgm:t>
        <a:bodyPr/>
        <a:lstStyle/>
        <a:p>
          <a:pPr>
            <a:buFont typeface="Arial" panose="020B0604020202020204" pitchFamily="34" charset="0"/>
            <a:buChar char="•"/>
          </a:pPr>
          <a:r>
            <a:rPr lang="en-US" b="0" i="0" dirty="0"/>
            <a:t>Is appended incrementally and grows over time.</a:t>
          </a:r>
        </a:p>
      </dgm:t>
    </dgm:pt>
    <dgm:pt modelId="{8E74ED11-25DA-430F-8D80-918057FDC220}" type="parTrans" cxnId="{A888231E-25AF-48F7-80D7-DAA6D691DADF}">
      <dgm:prSet/>
      <dgm:spPr/>
      <dgm:t>
        <a:bodyPr/>
        <a:lstStyle/>
        <a:p>
          <a:endParaRPr lang="en-US"/>
        </a:p>
      </dgm:t>
    </dgm:pt>
    <dgm:pt modelId="{AC2B8205-8A64-48CD-8BAF-2BEF8503A9E6}" type="sibTrans" cxnId="{A888231E-25AF-48F7-80D7-DAA6D691DADF}">
      <dgm:prSet/>
      <dgm:spPr/>
      <dgm:t>
        <a:bodyPr/>
        <a:lstStyle/>
        <a:p>
          <a:endParaRPr lang="en-US"/>
        </a:p>
      </dgm:t>
    </dgm:pt>
    <dgm:pt modelId="{6C03420F-8A14-4EDD-9A37-8BDD33F2BB09}">
      <dgm:prSet/>
      <dgm:spPr>
        <a:ln>
          <a:solidFill>
            <a:schemeClr val="bg2"/>
          </a:solidFill>
        </a:ln>
      </dgm:spPr>
      <dgm:t>
        <a:bodyPr/>
        <a:lstStyle/>
        <a:p>
          <a:pPr>
            <a:buFont typeface="Arial" panose="020B0604020202020204" pitchFamily="34" charset="0"/>
            <a:buChar char="•"/>
          </a:pPr>
          <a:r>
            <a:rPr lang="en-US" b="0" i="0" dirty="0"/>
            <a:t>Can be any combination of streaming and batch transactions.</a:t>
          </a:r>
        </a:p>
      </dgm:t>
    </dgm:pt>
    <dgm:pt modelId="{0E8964B9-DF26-41E0-823E-852A66D6DF3C}" type="parTrans" cxnId="{E1E5CA48-C973-4D21-9199-D9E5A0C66977}">
      <dgm:prSet/>
      <dgm:spPr/>
      <dgm:t>
        <a:bodyPr/>
        <a:lstStyle/>
        <a:p>
          <a:endParaRPr lang="en-US"/>
        </a:p>
      </dgm:t>
    </dgm:pt>
    <dgm:pt modelId="{6AA60D21-AEC1-401F-B6A1-102EC065E395}" type="sibTrans" cxnId="{E1E5CA48-C973-4D21-9199-D9E5A0C66977}">
      <dgm:prSet/>
      <dgm:spPr/>
      <dgm:t>
        <a:bodyPr/>
        <a:lstStyle/>
        <a:p>
          <a:endParaRPr lang="en-US"/>
        </a:p>
      </dgm:t>
    </dgm:pt>
    <dgm:pt modelId="{FEC5F0C8-F979-4817-AC76-11D568BEE012}">
      <dgm:prSet/>
      <dgm:spPr>
        <a:ln>
          <a:solidFill>
            <a:schemeClr val="bg2"/>
          </a:solidFill>
        </a:ln>
      </dgm:spPr>
      <dgm:t>
        <a:bodyPr/>
        <a:lstStyle/>
        <a:p>
          <a:r>
            <a:rPr lang="en-US" b="0" i="0" dirty="0"/>
            <a:t>Retaining the full, unprocessed history of each dataset in an efficient storage format provides the ability to recreate any state of a given data system.</a:t>
          </a:r>
        </a:p>
      </dgm:t>
    </dgm:pt>
    <dgm:pt modelId="{460353B6-BECD-4C77-823F-FDA02FD62322}" type="parTrans" cxnId="{D0D5DECE-1F98-4210-A502-9EB32BDC8557}">
      <dgm:prSet/>
      <dgm:spPr/>
      <dgm:t>
        <a:bodyPr/>
        <a:lstStyle/>
        <a:p>
          <a:endParaRPr lang="en-US"/>
        </a:p>
      </dgm:t>
    </dgm:pt>
    <dgm:pt modelId="{43C51C8B-5AC8-43A7-B971-C045E98DE65E}" type="sibTrans" cxnId="{D0D5DECE-1F98-4210-A502-9EB32BDC8557}">
      <dgm:prSet/>
      <dgm:spPr/>
      <dgm:t>
        <a:bodyPr/>
        <a:lstStyle/>
        <a:p>
          <a:endParaRPr lang="en-US"/>
        </a:p>
      </dgm:t>
    </dgm:pt>
    <dgm:pt modelId="{383593CA-DBAD-4587-84E7-ADC5EDCDFD6B}">
      <dgm:prSet/>
      <dgm:spPr>
        <a:ln>
          <a:solidFill>
            <a:schemeClr val="bg2"/>
          </a:solidFill>
        </a:ln>
      </dgm:spPr>
      <dgm:t>
        <a:bodyPr/>
        <a:lstStyle/>
        <a:p>
          <a:r>
            <a:rPr lang="en-US" b="0" i="0" dirty="0"/>
            <a:t>Additional metadata (such as source file names or recording the time data was processed) may be added to data on ingest for enhanced discoverability, description of the state of the source dataset, and optimized performance in downstream applications.</a:t>
          </a:r>
        </a:p>
      </dgm:t>
    </dgm:pt>
    <dgm:pt modelId="{20C4E0D8-6193-4544-9EA9-18A4C6871D30}" type="parTrans" cxnId="{0A6161CD-DB9E-4C55-8126-14EA989FBA11}">
      <dgm:prSet/>
      <dgm:spPr/>
      <dgm:t>
        <a:bodyPr/>
        <a:lstStyle/>
        <a:p>
          <a:endParaRPr lang="en-US"/>
        </a:p>
      </dgm:t>
    </dgm:pt>
    <dgm:pt modelId="{03DE521F-F7F5-47A3-80A1-25820EE389A4}" type="sibTrans" cxnId="{0A6161CD-DB9E-4C55-8126-14EA989FBA11}">
      <dgm:prSet/>
      <dgm:spPr/>
      <dgm:t>
        <a:bodyPr/>
        <a:lstStyle/>
        <a:p>
          <a:endParaRPr lang="en-US"/>
        </a:p>
      </dgm:t>
    </dgm:pt>
    <dgm:pt modelId="{015075E5-168B-441E-99D1-ABAA061552E7}">
      <dgm:prSet/>
      <dgm:spPr>
        <a:ln>
          <a:solidFill>
            <a:schemeClr val="bg2"/>
          </a:solidFill>
        </a:ln>
      </dgm:spPr>
      <dgm:t>
        <a:bodyPr/>
        <a:lstStyle/>
        <a:p>
          <a:r>
            <a:rPr lang="en-US" b="0" i="0"/>
            <a:t>While Databricks believes strongly in the lakehouse vision driven by bronze, silver, and gold tables, simply implementing a silver layer efficiently will immediately unlock many of the potential benefits of the lakehouse.</a:t>
          </a:r>
        </a:p>
      </dgm:t>
    </dgm:pt>
    <dgm:pt modelId="{83683176-2EC2-4E8C-B24A-95A52D810D18}" type="parTrans" cxnId="{9211EDC0-6B1E-48DB-81D4-5B07AC290594}">
      <dgm:prSet/>
      <dgm:spPr/>
      <dgm:t>
        <a:bodyPr/>
        <a:lstStyle/>
        <a:p>
          <a:endParaRPr lang="en-US"/>
        </a:p>
      </dgm:t>
    </dgm:pt>
    <dgm:pt modelId="{A408B9D9-E065-42D1-98F4-94B15E355D50}" type="sibTrans" cxnId="{9211EDC0-6B1E-48DB-81D4-5B07AC290594}">
      <dgm:prSet/>
      <dgm:spPr/>
      <dgm:t>
        <a:bodyPr/>
        <a:lstStyle/>
        <a:p>
          <a:endParaRPr lang="en-US"/>
        </a:p>
      </dgm:t>
    </dgm:pt>
    <dgm:pt modelId="{EAF39900-19AC-4EA9-9F72-678D063B3160}">
      <dgm:prSet/>
      <dgm:spPr>
        <a:ln>
          <a:solidFill>
            <a:schemeClr val="bg2"/>
          </a:solidFill>
        </a:ln>
      </dgm:spPr>
      <dgm:t>
        <a:bodyPr/>
        <a:lstStyle/>
        <a:p>
          <a:r>
            <a:rPr lang="en-US" b="0" i="0"/>
            <a:t>For any data pipeline, the silver layer may contain more than one table.</a:t>
          </a:r>
        </a:p>
      </dgm:t>
    </dgm:pt>
    <dgm:pt modelId="{54FC0336-D5AD-445C-A11A-B7726F169C94}" type="parTrans" cxnId="{18F246A9-F4F5-4DC8-A526-CDD82932E726}">
      <dgm:prSet/>
      <dgm:spPr/>
      <dgm:t>
        <a:bodyPr/>
        <a:lstStyle/>
        <a:p>
          <a:endParaRPr lang="en-US"/>
        </a:p>
      </dgm:t>
    </dgm:pt>
    <dgm:pt modelId="{97FF4ECF-EB18-4A36-A911-E214A83C0656}" type="sibTrans" cxnId="{18F246A9-F4F5-4DC8-A526-CDD82932E726}">
      <dgm:prSet/>
      <dgm:spPr/>
      <dgm:t>
        <a:bodyPr/>
        <a:lstStyle/>
        <a:p>
          <a:endParaRPr lang="en-US"/>
        </a:p>
      </dgm:t>
    </dgm:pt>
    <dgm:pt modelId="{04E7C32D-E11D-4C17-9F97-F9EC0821BDB1}">
      <dgm:prSet/>
      <dgm:spPr>
        <a:ln>
          <a:solidFill>
            <a:schemeClr val="bg2"/>
          </a:solidFill>
        </a:ln>
      </dgm:spPr>
      <dgm:t>
        <a:bodyPr/>
        <a:lstStyle/>
        <a:p>
          <a:r>
            <a:rPr lang="en-US" b="0" i="0"/>
            <a:t>Analysts largely rely on gold tables for their core responsibilities, and data shared with a customer would rarely be stored outside this level.</a:t>
          </a:r>
        </a:p>
      </dgm:t>
    </dgm:pt>
    <dgm:pt modelId="{AAC554AB-849C-4645-8B46-D1505D910205}" type="parTrans" cxnId="{D1D0D322-2FE0-4ABC-888C-B91F3D8D6557}">
      <dgm:prSet/>
      <dgm:spPr/>
      <dgm:t>
        <a:bodyPr/>
        <a:lstStyle/>
        <a:p>
          <a:endParaRPr lang="en-US"/>
        </a:p>
      </dgm:t>
    </dgm:pt>
    <dgm:pt modelId="{3DC33D6B-7C51-48EB-8D6E-6692A2F0B816}" type="sibTrans" cxnId="{D1D0D322-2FE0-4ABC-888C-B91F3D8D6557}">
      <dgm:prSet/>
      <dgm:spPr/>
      <dgm:t>
        <a:bodyPr/>
        <a:lstStyle/>
        <a:p>
          <a:endParaRPr lang="en-US"/>
        </a:p>
      </dgm:t>
    </dgm:pt>
    <dgm:pt modelId="{9CD07E2E-FFF4-4967-BCD8-FD4EAE4844A7}">
      <dgm:prSet/>
      <dgm:spPr>
        <a:ln>
          <a:solidFill>
            <a:schemeClr val="bg2"/>
          </a:solidFill>
        </a:ln>
      </dgm:spPr>
      <dgm:t>
        <a:bodyPr/>
        <a:lstStyle/>
        <a:p>
          <a:r>
            <a:rPr lang="en-US" b="0" i="0"/>
            <a:t>Updates to these tables are completed as part of regularly scheduled production workloads, which helps control costs and allows service level agreements (SLAs) for data freshness to be established.</a:t>
          </a:r>
        </a:p>
      </dgm:t>
    </dgm:pt>
    <dgm:pt modelId="{859BFEB5-9E40-43DF-9A4D-0C8ED3224678}" type="parTrans" cxnId="{49721366-F2E5-42A7-A313-0A9580E04955}">
      <dgm:prSet/>
      <dgm:spPr/>
      <dgm:t>
        <a:bodyPr/>
        <a:lstStyle/>
        <a:p>
          <a:endParaRPr lang="en-US"/>
        </a:p>
      </dgm:t>
    </dgm:pt>
    <dgm:pt modelId="{F1A19C54-2043-45DF-B562-D22367382D03}" type="sibTrans" cxnId="{49721366-F2E5-42A7-A313-0A9580E04955}">
      <dgm:prSet/>
      <dgm:spPr/>
      <dgm:t>
        <a:bodyPr/>
        <a:lstStyle/>
        <a:p>
          <a:endParaRPr lang="en-US"/>
        </a:p>
      </dgm:t>
    </dgm:pt>
    <dgm:pt modelId="{E6EF3531-8F91-4C87-A3FA-A4342B38798D}">
      <dgm:prSet/>
      <dgm:spPr>
        <a:ln>
          <a:solidFill>
            <a:schemeClr val="bg2"/>
          </a:solidFill>
        </a:ln>
      </dgm:spPr>
      <dgm:t>
        <a:bodyPr/>
        <a:lstStyle/>
        <a:p>
          <a:r>
            <a:rPr lang="en-US" b="0" i="0"/>
            <a:t>While the lakehouse doesn’t have the same deadlock issues that you may encounter in a enterprise data warehouse, gold tables are often stored in a separate storage container to help avoid cloud limits on data requests.</a:t>
          </a:r>
        </a:p>
      </dgm:t>
    </dgm:pt>
    <dgm:pt modelId="{EE239EC7-209D-469A-8DEF-DE4065E78826}" type="parTrans" cxnId="{793D407F-1FA3-4C96-9990-6E38EBDA8618}">
      <dgm:prSet/>
      <dgm:spPr/>
      <dgm:t>
        <a:bodyPr/>
        <a:lstStyle/>
        <a:p>
          <a:endParaRPr lang="en-US"/>
        </a:p>
      </dgm:t>
    </dgm:pt>
    <dgm:pt modelId="{0A32DC64-B99D-44CC-84B7-D59B5731A5A3}" type="sibTrans" cxnId="{793D407F-1FA3-4C96-9990-6E38EBDA8618}">
      <dgm:prSet/>
      <dgm:spPr/>
      <dgm:t>
        <a:bodyPr/>
        <a:lstStyle/>
        <a:p>
          <a:endParaRPr lang="en-US"/>
        </a:p>
      </dgm:t>
    </dgm:pt>
    <dgm:pt modelId="{59D997A9-5EC9-41D6-B85A-C0C1F2855973}">
      <dgm:prSet/>
      <dgm:spPr>
        <a:ln>
          <a:solidFill>
            <a:schemeClr val="bg2"/>
          </a:solidFill>
        </a:ln>
      </dgm:spPr>
      <dgm:t>
        <a:bodyPr/>
        <a:lstStyle/>
        <a:p>
          <a:r>
            <a:rPr lang="en-US" b="0" i="0" dirty="0"/>
            <a:t>In general, because aggregations, joins, and filtering are handled before data is written to the gold layer, users should see low latency query performance on data in gold tables.</a:t>
          </a:r>
        </a:p>
      </dgm:t>
    </dgm:pt>
    <dgm:pt modelId="{A740E863-6048-4532-A310-C8A109B6BBD0}" type="parTrans" cxnId="{2A14C1CB-008B-4637-9A54-3CC223447AE5}">
      <dgm:prSet/>
      <dgm:spPr/>
      <dgm:t>
        <a:bodyPr/>
        <a:lstStyle/>
        <a:p>
          <a:endParaRPr lang="en-US"/>
        </a:p>
      </dgm:t>
    </dgm:pt>
    <dgm:pt modelId="{93AEF4D2-B9B7-4913-804C-E470CC65B172}" type="sibTrans" cxnId="{2A14C1CB-008B-4637-9A54-3CC223447AE5}">
      <dgm:prSet/>
      <dgm:spPr/>
      <dgm:t>
        <a:bodyPr/>
        <a:lstStyle/>
        <a:p>
          <a:endParaRPr lang="en-US"/>
        </a:p>
      </dgm:t>
    </dgm:pt>
    <dgm:pt modelId="{A988B8A7-DBFD-4AE5-920F-75864A14677E}" type="pres">
      <dgm:prSet presAssocID="{F1E3BD3D-8C30-40DC-861E-BE9BCED6C9DB}" presName="linear" presStyleCnt="0">
        <dgm:presLayoutVars>
          <dgm:dir/>
          <dgm:animLvl val="lvl"/>
          <dgm:resizeHandles val="exact"/>
        </dgm:presLayoutVars>
      </dgm:prSet>
      <dgm:spPr/>
    </dgm:pt>
    <dgm:pt modelId="{1F463BB7-F277-4873-B0A0-5837667A3080}" type="pres">
      <dgm:prSet presAssocID="{6A40D457-0B45-4142-9E26-A43EDB10D6A5}" presName="parentLin" presStyleCnt="0"/>
      <dgm:spPr/>
    </dgm:pt>
    <dgm:pt modelId="{E91FF76A-F317-4BE9-89F5-050BAFB1711D}" type="pres">
      <dgm:prSet presAssocID="{6A40D457-0B45-4142-9E26-A43EDB10D6A5}" presName="parentLeftMargin" presStyleLbl="node1" presStyleIdx="0" presStyleCnt="3"/>
      <dgm:spPr/>
    </dgm:pt>
    <dgm:pt modelId="{4B99301A-2B05-4B2A-83B0-3C1191210AB5}" type="pres">
      <dgm:prSet presAssocID="{6A40D457-0B45-4142-9E26-A43EDB10D6A5}" presName="parentText" presStyleLbl="node1" presStyleIdx="0" presStyleCnt="3">
        <dgm:presLayoutVars>
          <dgm:chMax val="0"/>
          <dgm:bulletEnabled val="1"/>
        </dgm:presLayoutVars>
      </dgm:prSet>
      <dgm:spPr/>
    </dgm:pt>
    <dgm:pt modelId="{A4BF62E1-D50B-4E97-869E-7DA4D4E3DD9D}" type="pres">
      <dgm:prSet presAssocID="{6A40D457-0B45-4142-9E26-A43EDB10D6A5}" presName="negativeSpace" presStyleCnt="0"/>
      <dgm:spPr/>
    </dgm:pt>
    <dgm:pt modelId="{90D16DDD-0B78-4BA2-A33E-8D39CDA3380E}" type="pres">
      <dgm:prSet presAssocID="{6A40D457-0B45-4142-9E26-A43EDB10D6A5}" presName="childText" presStyleLbl="conFgAcc1" presStyleIdx="0" presStyleCnt="3">
        <dgm:presLayoutVars>
          <dgm:bulletEnabled val="1"/>
        </dgm:presLayoutVars>
      </dgm:prSet>
      <dgm:spPr/>
    </dgm:pt>
    <dgm:pt modelId="{88F46BF4-8F9E-4674-BA0C-01AE532D7263}" type="pres">
      <dgm:prSet presAssocID="{AEB94037-B400-41C6-93E1-4FD047F310C5}" presName="spaceBetweenRectangles" presStyleCnt="0"/>
      <dgm:spPr/>
    </dgm:pt>
    <dgm:pt modelId="{C6C64C92-4597-431B-8F18-733ECEACB87B}" type="pres">
      <dgm:prSet presAssocID="{D7EDC1A6-933E-44D6-87A4-DA3CA14057EC}" presName="parentLin" presStyleCnt="0"/>
      <dgm:spPr/>
    </dgm:pt>
    <dgm:pt modelId="{AB463579-D993-4961-BCAB-B8B2E12B52E3}" type="pres">
      <dgm:prSet presAssocID="{D7EDC1A6-933E-44D6-87A4-DA3CA14057EC}" presName="parentLeftMargin" presStyleLbl="node1" presStyleIdx="0" presStyleCnt="3"/>
      <dgm:spPr/>
    </dgm:pt>
    <dgm:pt modelId="{6BDB1BD4-2E9E-42DB-B8CD-44639F070B34}" type="pres">
      <dgm:prSet presAssocID="{D7EDC1A6-933E-44D6-87A4-DA3CA14057EC}" presName="parentText" presStyleLbl="node1" presStyleIdx="1" presStyleCnt="3">
        <dgm:presLayoutVars>
          <dgm:chMax val="0"/>
          <dgm:bulletEnabled val="1"/>
        </dgm:presLayoutVars>
      </dgm:prSet>
      <dgm:spPr/>
    </dgm:pt>
    <dgm:pt modelId="{07E70FE5-67D8-4AA8-9870-8500309C5030}" type="pres">
      <dgm:prSet presAssocID="{D7EDC1A6-933E-44D6-87A4-DA3CA14057EC}" presName="negativeSpace" presStyleCnt="0"/>
      <dgm:spPr/>
    </dgm:pt>
    <dgm:pt modelId="{85EC99F4-81C8-420C-8965-854EDE9BCF5B}" type="pres">
      <dgm:prSet presAssocID="{D7EDC1A6-933E-44D6-87A4-DA3CA14057EC}" presName="childText" presStyleLbl="conFgAcc1" presStyleIdx="1" presStyleCnt="3">
        <dgm:presLayoutVars>
          <dgm:bulletEnabled val="1"/>
        </dgm:presLayoutVars>
      </dgm:prSet>
      <dgm:spPr/>
    </dgm:pt>
    <dgm:pt modelId="{7247C7F8-3E09-4B59-ADE5-9D022690F6C8}" type="pres">
      <dgm:prSet presAssocID="{F45F48D6-5DB6-406D-A3CD-20EC6963ECD1}" presName="spaceBetweenRectangles" presStyleCnt="0"/>
      <dgm:spPr/>
    </dgm:pt>
    <dgm:pt modelId="{62DEBDFC-F89D-4AB2-B7D1-4B5BF7A853F3}" type="pres">
      <dgm:prSet presAssocID="{F9CCEA8A-BBBE-44CA-80F4-0F4EA3EDE433}" presName="parentLin" presStyleCnt="0"/>
      <dgm:spPr/>
    </dgm:pt>
    <dgm:pt modelId="{11D22448-7C4A-4644-B2F5-9076A0FA5904}" type="pres">
      <dgm:prSet presAssocID="{F9CCEA8A-BBBE-44CA-80F4-0F4EA3EDE433}" presName="parentLeftMargin" presStyleLbl="node1" presStyleIdx="1" presStyleCnt="3"/>
      <dgm:spPr/>
    </dgm:pt>
    <dgm:pt modelId="{584154B8-D4EE-4C1E-9DEB-F5DECE6ACBF4}" type="pres">
      <dgm:prSet presAssocID="{F9CCEA8A-BBBE-44CA-80F4-0F4EA3EDE433}" presName="parentText" presStyleLbl="node1" presStyleIdx="2" presStyleCnt="3">
        <dgm:presLayoutVars>
          <dgm:chMax val="0"/>
          <dgm:bulletEnabled val="1"/>
        </dgm:presLayoutVars>
      </dgm:prSet>
      <dgm:spPr/>
    </dgm:pt>
    <dgm:pt modelId="{62C45070-7B0E-41F7-A19D-1FA8FA88EB09}" type="pres">
      <dgm:prSet presAssocID="{F9CCEA8A-BBBE-44CA-80F4-0F4EA3EDE433}" presName="negativeSpace" presStyleCnt="0"/>
      <dgm:spPr/>
    </dgm:pt>
    <dgm:pt modelId="{A23832E2-1434-446B-8332-F65676A3F9F9}" type="pres">
      <dgm:prSet presAssocID="{F9CCEA8A-BBBE-44CA-80F4-0F4EA3EDE433}" presName="childText" presStyleLbl="conFgAcc1" presStyleIdx="2" presStyleCnt="3">
        <dgm:presLayoutVars>
          <dgm:bulletEnabled val="1"/>
        </dgm:presLayoutVars>
      </dgm:prSet>
      <dgm:spPr/>
    </dgm:pt>
  </dgm:ptLst>
  <dgm:cxnLst>
    <dgm:cxn modelId="{CBACEB02-2E57-4304-A7C7-AFC503ECB11F}" srcId="{F1E3BD3D-8C30-40DC-861E-BE9BCED6C9DB}" destId="{D7EDC1A6-933E-44D6-87A4-DA3CA14057EC}" srcOrd="1" destOrd="0" parTransId="{4019C7F1-57A2-4AC7-92D7-5E5226BCCF11}" sibTransId="{F45F48D6-5DB6-406D-A3CD-20EC6963ECD1}"/>
    <dgm:cxn modelId="{0B1C7503-24B7-40CD-9DD5-40FD72814E5F}" srcId="{F9CCEA8A-BBBE-44CA-80F4-0F4EA3EDE433}" destId="{A574255B-EBE3-481F-B498-06C8B47B6BC8}" srcOrd="0" destOrd="0" parTransId="{D09DC9F2-CCAB-4F4C-AF23-D9516DF0B7E8}" sibTransId="{5814B711-7AAA-488F-8119-0529005CBF3E}"/>
    <dgm:cxn modelId="{BE178804-25AE-4C2D-B648-9D49900666AD}" srcId="{D7EDC1A6-933E-44D6-87A4-DA3CA14057EC}" destId="{2290C6A0-C6F8-4438-A72B-2B8DA1B0502F}" srcOrd="0" destOrd="0" parTransId="{8539DD14-EBFC-4E64-A473-9BAC008ADABF}" sibTransId="{E62397A4-DF0D-4671-8A05-F551F81D342F}"/>
    <dgm:cxn modelId="{32D26F07-6FC1-4B75-8102-19D7A0E845CD}" type="presOf" srcId="{FEC5F0C8-F979-4817-AC76-11D568BEE012}" destId="{90D16DDD-0B78-4BA2-A33E-8D39CDA3380E}" srcOrd="0" destOrd="4" presId="urn:microsoft.com/office/officeart/2005/8/layout/list1"/>
    <dgm:cxn modelId="{3A19B107-DD60-4746-9DF0-B25896835387}" type="presOf" srcId="{F9CCEA8A-BBBE-44CA-80F4-0F4EA3EDE433}" destId="{11D22448-7C4A-4644-B2F5-9076A0FA5904}" srcOrd="0" destOrd="0" presId="urn:microsoft.com/office/officeart/2005/8/layout/list1"/>
    <dgm:cxn modelId="{BE77680A-5F90-4BCF-8301-5FB509116D3F}" type="presOf" srcId="{04E7C32D-E11D-4C17-9F97-F9EC0821BDB1}" destId="{A23832E2-1434-446B-8332-F65676A3F9F9}" srcOrd="0" destOrd="1" presId="urn:microsoft.com/office/officeart/2005/8/layout/list1"/>
    <dgm:cxn modelId="{8A9A4913-1309-4AE5-BF42-CF45A5E612E1}" srcId="{F1E3BD3D-8C30-40DC-861E-BE9BCED6C9DB}" destId="{6A40D457-0B45-4142-9E26-A43EDB10D6A5}" srcOrd="0" destOrd="0" parTransId="{9154AFAC-5DB2-473D-939C-42297D288428}" sibTransId="{AEB94037-B400-41C6-93E1-4FD047F310C5}"/>
    <dgm:cxn modelId="{0A3BAE1A-9E69-4EA8-A06F-CC91737BF07A}" type="presOf" srcId="{A574255B-EBE3-481F-B498-06C8B47B6BC8}" destId="{A23832E2-1434-446B-8332-F65676A3F9F9}" srcOrd="0" destOrd="0" presId="urn:microsoft.com/office/officeart/2005/8/layout/list1"/>
    <dgm:cxn modelId="{4973181C-A8A7-4F46-8A8B-9C15D4CE429F}" type="presOf" srcId="{D7EDC1A6-933E-44D6-87A4-DA3CA14057EC}" destId="{6BDB1BD4-2E9E-42DB-B8CD-44639F070B34}" srcOrd="1" destOrd="0" presId="urn:microsoft.com/office/officeart/2005/8/layout/list1"/>
    <dgm:cxn modelId="{A888231E-25AF-48F7-80D7-DAA6D691DADF}" srcId="{78A66AFC-9E84-40F0-B0BD-DCE17C4C5EE6}" destId="{F083D699-5F42-4287-BF84-027BA27FFD98}" srcOrd="1" destOrd="0" parTransId="{8E74ED11-25DA-430F-8D80-918057FDC220}" sibTransId="{AC2B8205-8A64-48CD-8BAF-2BEF8503A9E6}"/>
    <dgm:cxn modelId="{D1D0D322-2FE0-4ABC-888C-B91F3D8D6557}" srcId="{F9CCEA8A-BBBE-44CA-80F4-0F4EA3EDE433}" destId="{04E7C32D-E11D-4C17-9F97-F9EC0821BDB1}" srcOrd="1" destOrd="0" parTransId="{AAC554AB-849C-4645-8B46-D1505D910205}" sibTransId="{3DC33D6B-7C51-48EB-8D6E-6692A2F0B816}"/>
    <dgm:cxn modelId="{09A4F031-1579-4B66-86E6-C6687EF2DBA7}" type="presOf" srcId="{6A40D457-0B45-4142-9E26-A43EDB10D6A5}" destId="{4B99301A-2B05-4B2A-83B0-3C1191210AB5}" srcOrd="1" destOrd="0" presId="urn:microsoft.com/office/officeart/2005/8/layout/list1"/>
    <dgm:cxn modelId="{009D8F43-7F90-4560-8027-DE0C294FED05}" type="presOf" srcId="{E6EF3531-8F91-4C87-A3FA-A4342B38798D}" destId="{A23832E2-1434-446B-8332-F65676A3F9F9}" srcOrd="0" destOrd="3" presId="urn:microsoft.com/office/officeart/2005/8/layout/list1"/>
    <dgm:cxn modelId="{49721366-F2E5-42A7-A313-0A9580E04955}" srcId="{F9CCEA8A-BBBE-44CA-80F4-0F4EA3EDE433}" destId="{9CD07E2E-FFF4-4967-BCD8-FD4EAE4844A7}" srcOrd="2" destOrd="0" parTransId="{859BFEB5-9E40-43DF-9A4D-0C8ED3224678}" sibTransId="{F1A19C54-2043-45DF-B562-D22367382D03}"/>
    <dgm:cxn modelId="{E1E5CA48-C973-4D21-9199-D9E5A0C66977}" srcId="{78A66AFC-9E84-40F0-B0BD-DCE17C4C5EE6}" destId="{6C03420F-8A14-4EDD-9A37-8BDD33F2BB09}" srcOrd="2" destOrd="0" parTransId="{0E8964B9-DF26-41E0-823E-852A66D6DF3C}" sibTransId="{6AA60D21-AEC1-401F-B6A1-102EC065E395}"/>
    <dgm:cxn modelId="{E429FF69-2558-4BE6-A31B-A9EFD41DBFA4}" type="presOf" srcId="{F9CCEA8A-BBBE-44CA-80F4-0F4EA3EDE433}" destId="{584154B8-D4EE-4C1E-9DEB-F5DECE6ACBF4}" srcOrd="1" destOrd="0" presId="urn:microsoft.com/office/officeart/2005/8/layout/list1"/>
    <dgm:cxn modelId="{AD66A24E-1062-4977-8D93-2C6EB6CFEAB6}" type="presOf" srcId="{EAF39900-19AC-4EA9-9F72-678D063B3160}" destId="{85EC99F4-81C8-420C-8965-854EDE9BCF5B}" srcOrd="0" destOrd="2" presId="urn:microsoft.com/office/officeart/2005/8/layout/list1"/>
    <dgm:cxn modelId="{2C835652-1BF4-43D2-B70E-5F0E492BAF7D}" type="presOf" srcId="{6C03420F-8A14-4EDD-9A37-8BDD33F2BB09}" destId="{90D16DDD-0B78-4BA2-A33E-8D39CDA3380E}" srcOrd="0" destOrd="3" presId="urn:microsoft.com/office/officeart/2005/8/layout/list1"/>
    <dgm:cxn modelId="{8E51677E-6702-4BA8-A664-BE6F87D0D7BB}" type="presOf" srcId="{015075E5-168B-441E-99D1-ABAA061552E7}" destId="{85EC99F4-81C8-420C-8965-854EDE9BCF5B}" srcOrd="0" destOrd="1" presId="urn:microsoft.com/office/officeart/2005/8/layout/list1"/>
    <dgm:cxn modelId="{793D407F-1FA3-4C96-9990-6E38EBDA8618}" srcId="{F9CCEA8A-BBBE-44CA-80F4-0F4EA3EDE433}" destId="{E6EF3531-8F91-4C87-A3FA-A4342B38798D}" srcOrd="3" destOrd="0" parTransId="{EE239EC7-209D-469A-8DEF-DE4065E78826}" sibTransId="{0A32DC64-B99D-44CC-84B7-D59B5731A5A3}"/>
    <dgm:cxn modelId="{3EC7DD82-17CB-4272-9F35-E09C4F87ACEC}" srcId="{6A40D457-0B45-4142-9E26-A43EDB10D6A5}" destId="{78A66AFC-9E84-40F0-B0BD-DCE17C4C5EE6}" srcOrd="0" destOrd="0" parTransId="{D9D02B5C-3AB7-43AA-A640-DCD45EE8B9E2}" sibTransId="{2DECA38D-2B41-410E-9942-3A21DBEE6E1C}"/>
    <dgm:cxn modelId="{3A34A889-76B7-4AC9-8D71-9CBA7B24A31C}" type="presOf" srcId="{59D997A9-5EC9-41D6-B85A-C0C1F2855973}" destId="{A23832E2-1434-446B-8332-F65676A3F9F9}" srcOrd="0" destOrd="4" presId="urn:microsoft.com/office/officeart/2005/8/layout/list1"/>
    <dgm:cxn modelId="{9A23DE89-276E-45DA-952F-43BF356D7BCA}" type="presOf" srcId="{9CD07E2E-FFF4-4967-BCD8-FD4EAE4844A7}" destId="{A23832E2-1434-446B-8332-F65676A3F9F9}" srcOrd="0" destOrd="2" presId="urn:microsoft.com/office/officeart/2005/8/layout/list1"/>
    <dgm:cxn modelId="{43A57B97-5ABE-4A77-BD9A-D967D2397310}" type="presOf" srcId="{264A6325-06E1-4E1C-9309-328106B44D25}" destId="{90D16DDD-0B78-4BA2-A33E-8D39CDA3380E}" srcOrd="0" destOrd="1" presId="urn:microsoft.com/office/officeart/2005/8/layout/list1"/>
    <dgm:cxn modelId="{2098309C-CBAB-49C5-91D2-65A7F3F2EB10}" type="presOf" srcId="{78A66AFC-9E84-40F0-B0BD-DCE17C4C5EE6}" destId="{90D16DDD-0B78-4BA2-A33E-8D39CDA3380E}" srcOrd="0" destOrd="0" presId="urn:microsoft.com/office/officeart/2005/8/layout/list1"/>
    <dgm:cxn modelId="{18F246A9-F4F5-4DC8-A526-CDD82932E726}" srcId="{D7EDC1A6-933E-44D6-87A4-DA3CA14057EC}" destId="{EAF39900-19AC-4EA9-9F72-678D063B3160}" srcOrd="2" destOrd="0" parTransId="{54FC0336-D5AD-445C-A11A-B7726F169C94}" sibTransId="{97FF4ECF-EB18-4A36-A911-E214A83C0656}"/>
    <dgm:cxn modelId="{6451F7B2-25A9-4617-B087-9836043FDE87}" type="presOf" srcId="{383593CA-DBAD-4587-84E7-ADC5EDCDFD6B}" destId="{90D16DDD-0B78-4BA2-A33E-8D39CDA3380E}" srcOrd="0" destOrd="5" presId="urn:microsoft.com/office/officeart/2005/8/layout/list1"/>
    <dgm:cxn modelId="{DB7A18BF-BF63-41F8-8F54-1733C40FF69E}" type="presOf" srcId="{F1E3BD3D-8C30-40DC-861E-BE9BCED6C9DB}" destId="{A988B8A7-DBFD-4AE5-920F-75864A14677E}" srcOrd="0" destOrd="0" presId="urn:microsoft.com/office/officeart/2005/8/layout/list1"/>
    <dgm:cxn modelId="{9211EDC0-6B1E-48DB-81D4-5B07AC290594}" srcId="{D7EDC1A6-933E-44D6-87A4-DA3CA14057EC}" destId="{015075E5-168B-441E-99D1-ABAA061552E7}" srcOrd="1" destOrd="0" parTransId="{83683176-2EC2-4E8C-B24A-95A52D810D18}" sibTransId="{A408B9D9-E065-42D1-98F4-94B15E355D50}"/>
    <dgm:cxn modelId="{53ED44C8-F563-4D7B-8A73-8C575F2AF2E4}" srcId="{78A66AFC-9E84-40F0-B0BD-DCE17C4C5EE6}" destId="{264A6325-06E1-4E1C-9309-328106B44D25}" srcOrd="0" destOrd="0" parTransId="{2B99E2AC-4B31-42F6-BCD9-0F5627966E84}" sibTransId="{413A5495-13A5-448A-A12C-B4823008F99B}"/>
    <dgm:cxn modelId="{2A14C1CB-008B-4637-9A54-3CC223447AE5}" srcId="{F9CCEA8A-BBBE-44CA-80F4-0F4EA3EDE433}" destId="{59D997A9-5EC9-41D6-B85A-C0C1F2855973}" srcOrd="4" destOrd="0" parTransId="{A740E863-6048-4532-A310-C8A109B6BBD0}" sibTransId="{93AEF4D2-B9B7-4913-804C-E470CC65B172}"/>
    <dgm:cxn modelId="{0A6161CD-DB9E-4C55-8126-14EA989FBA11}" srcId="{6A40D457-0B45-4142-9E26-A43EDB10D6A5}" destId="{383593CA-DBAD-4587-84E7-ADC5EDCDFD6B}" srcOrd="2" destOrd="0" parTransId="{20C4E0D8-6193-4544-9EA9-18A4C6871D30}" sibTransId="{03DE521F-F7F5-47A3-80A1-25820EE389A4}"/>
    <dgm:cxn modelId="{D0D5DECE-1F98-4210-A502-9EB32BDC8557}" srcId="{6A40D457-0B45-4142-9E26-A43EDB10D6A5}" destId="{FEC5F0C8-F979-4817-AC76-11D568BEE012}" srcOrd="1" destOrd="0" parTransId="{460353B6-BECD-4C77-823F-FDA02FD62322}" sibTransId="{43C51C8B-5AC8-43A7-B971-C045E98DE65E}"/>
    <dgm:cxn modelId="{FF901BE5-6E1F-46DA-BD45-BE52C2898960}" srcId="{F1E3BD3D-8C30-40DC-861E-BE9BCED6C9DB}" destId="{F9CCEA8A-BBBE-44CA-80F4-0F4EA3EDE433}" srcOrd="2" destOrd="0" parTransId="{9CE0B2E0-C5CE-47EF-879F-0FEF2D00525C}" sibTransId="{A5675257-819D-48BD-B1FD-DAD148482D84}"/>
    <dgm:cxn modelId="{76563EE9-914F-46ED-AC10-92626F513A9E}" type="presOf" srcId="{D7EDC1A6-933E-44D6-87A4-DA3CA14057EC}" destId="{AB463579-D993-4961-BCAB-B8B2E12B52E3}" srcOrd="0" destOrd="0" presId="urn:microsoft.com/office/officeart/2005/8/layout/list1"/>
    <dgm:cxn modelId="{40A302F1-7E08-44BB-A961-D18F15F0D40E}" type="presOf" srcId="{F083D699-5F42-4287-BF84-027BA27FFD98}" destId="{90D16DDD-0B78-4BA2-A33E-8D39CDA3380E}" srcOrd="0" destOrd="2" presId="urn:microsoft.com/office/officeart/2005/8/layout/list1"/>
    <dgm:cxn modelId="{AF0914F7-E996-46D0-B23C-D09B9712D711}" type="presOf" srcId="{6A40D457-0B45-4142-9E26-A43EDB10D6A5}" destId="{E91FF76A-F317-4BE9-89F5-050BAFB1711D}" srcOrd="0" destOrd="0" presId="urn:microsoft.com/office/officeart/2005/8/layout/list1"/>
    <dgm:cxn modelId="{A72474F9-0912-4B4A-97B1-FEB22153FB54}" type="presOf" srcId="{2290C6A0-C6F8-4438-A72B-2B8DA1B0502F}" destId="{85EC99F4-81C8-420C-8965-854EDE9BCF5B}" srcOrd="0" destOrd="0" presId="urn:microsoft.com/office/officeart/2005/8/layout/list1"/>
    <dgm:cxn modelId="{766BCD30-6279-4D31-820F-678F39E3788A}" type="presParOf" srcId="{A988B8A7-DBFD-4AE5-920F-75864A14677E}" destId="{1F463BB7-F277-4873-B0A0-5837667A3080}" srcOrd="0" destOrd="0" presId="urn:microsoft.com/office/officeart/2005/8/layout/list1"/>
    <dgm:cxn modelId="{3950B36C-C7A3-4A4A-9A8E-2FFED4FDD578}" type="presParOf" srcId="{1F463BB7-F277-4873-B0A0-5837667A3080}" destId="{E91FF76A-F317-4BE9-89F5-050BAFB1711D}" srcOrd="0" destOrd="0" presId="urn:microsoft.com/office/officeart/2005/8/layout/list1"/>
    <dgm:cxn modelId="{BA3ED881-B02A-4390-882B-068BCDD595CB}" type="presParOf" srcId="{1F463BB7-F277-4873-B0A0-5837667A3080}" destId="{4B99301A-2B05-4B2A-83B0-3C1191210AB5}" srcOrd="1" destOrd="0" presId="urn:microsoft.com/office/officeart/2005/8/layout/list1"/>
    <dgm:cxn modelId="{3763C30A-24E3-4A42-AEBE-BC74AD0C54D5}" type="presParOf" srcId="{A988B8A7-DBFD-4AE5-920F-75864A14677E}" destId="{A4BF62E1-D50B-4E97-869E-7DA4D4E3DD9D}" srcOrd="1" destOrd="0" presId="urn:microsoft.com/office/officeart/2005/8/layout/list1"/>
    <dgm:cxn modelId="{D666E607-43D7-43EA-9F3D-18B686BDA0CC}" type="presParOf" srcId="{A988B8A7-DBFD-4AE5-920F-75864A14677E}" destId="{90D16DDD-0B78-4BA2-A33E-8D39CDA3380E}" srcOrd="2" destOrd="0" presId="urn:microsoft.com/office/officeart/2005/8/layout/list1"/>
    <dgm:cxn modelId="{A052CBC2-E5F9-4547-8119-C98D702FCBBE}" type="presParOf" srcId="{A988B8A7-DBFD-4AE5-920F-75864A14677E}" destId="{88F46BF4-8F9E-4674-BA0C-01AE532D7263}" srcOrd="3" destOrd="0" presId="urn:microsoft.com/office/officeart/2005/8/layout/list1"/>
    <dgm:cxn modelId="{E92ACDE7-564D-4AE5-9716-538911A2F07F}" type="presParOf" srcId="{A988B8A7-DBFD-4AE5-920F-75864A14677E}" destId="{C6C64C92-4597-431B-8F18-733ECEACB87B}" srcOrd="4" destOrd="0" presId="urn:microsoft.com/office/officeart/2005/8/layout/list1"/>
    <dgm:cxn modelId="{5F698B12-2D84-4030-923F-FACA509D0001}" type="presParOf" srcId="{C6C64C92-4597-431B-8F18-733ECEACB87B}" destId="{AB463579-D993-4961-BCAB-B8B2E12B52E3}" srcOrd="0" destOrd="0" presId="urn:microsoft.com/office/officeart/2005/8/layout/list1"/>
    <dgm:cxn modelId="{6D32287D-F7AF-4DE4-946B-EF5204F88095}" type="presParOf" srcId="{C6C64C92-4597-431B-8F18-733ECEACB87B}" destId="{6BDB1BD4-2E9E-42DB-B8CD-44639F070B34}" srcOrd="1" destOrd="0" presId="urn:microsoft.com/office/officeart/2005/8/layout/list1"/>
    <dgm:cxn modelId="{8F9BDAF8-FB8A-4852-AA7A-A34EDDD26159}" type="presParOf" srcId="{A988B8A7-DBFD-4AE5-920F-75864A14677E}" destId="{07E70FE5-67D8-4AA8-9870-8500309C5030}" srcOrd="5" destOrd="0" presId="urn:microsoft.com/office/officeart/2005/8/layout/list1"/>
    <dgm:cxn modelId="{9EC21252-3AF5-4C41-BFD5-2C4775DC7310}" type="presParOf" srcId="{A988B8A7-DBFD-4AE5-920F-75864A14677E}" destId="{85EC99F4-81C8-420C-8965-854EDE9BCF5B}" srcOrd="6" destOrd="0" presId="urn:microsoft.com/office/officeart/2005/8/layout/list1"/>
    <dgm:cxn modelId="{1EF51334-9894-430C-A6D8-F5B6D7557E8E}" type="presParOf" srcId="{A988B8A7-DBFD-4AE5-920F-75864A14677E}" destId="{7247C7F8-3E09-4B59-ADE5-9D022690F6C8}" srcOrd="7" destOrd="0" presId="urn:microsoft.com/office/officeart/2005/8/layout/list1"/>
    <dgm:cxn modelId="{F843A87D-2CC4-449B-B7B6-9380B01B688F}" type="presParOf" srcId="{A988B8A7-DBFD-4AE5-920F-75864A14677E}" destId="{62DEBDFC-F89D-4AB2-B7D1-4B5BF7A853F3}" srcOrd="8" destOrd="0" presId="urn:microsoft.com/office/officeart/2005/8/layout/list1"/>
    <dgm:cxn modelId="{234C9EE7-462C-4B24-A280-116676B1D8B6}" type="presParOf" srcId="{62DEBDFC-F89D-4AB2-B7D1-4B5BF7A853F3}" destId="{11D22448-7C4A-4644-B2F5-9076A0FA5904}" srcOrd="0" destOrd="0" presId="urn:microsoft.com/office/officeart/2005/8/layout/list1"/>
    <dgm:cxn modelId="{D2354D4C-6F30-4739-BF52-AE1BB07146D2}" type="presParOf" srcId="{62DEBDFC-F89D-4AB2-B7D1-4B5BF7A853F3}" destId="{584154B8-D4EE-4C1E-9DEB-F5DECE6ACBF4}" srcOrd="1" destOrd="0" presId="urn:microsoft.com/office/officeart/2005/8/layout/list1"/>
    <dgm:cxn modelId="{1B6BBB4B-69CC-4E47-9381-F606718C5C65}" type="presParOf" srcId="{A988B8A7-DBFD-4AE5-920F-75864A14677E}" destId="{62C45070-7B0E-41F7-A19D-1FA8FA88EB09}" srcOrd="9" destOrd="0" presId="urn:microsoft.com/office/officeart/2005/8/layout/list1"/>
    <dgm:cxn modelId="{67F7E672-F246-4E9E-8D99-6D3DCBD04AFC}" type="presParOf" srcId="{A988B8A7-DBFD-4AE5-920F-75864A14677E}" destId="{A23832E2-1434-446B-8332-F65676A3F9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5D130464-D851-4ACC-AD4C-19971CA36C16}" srcId="{086968B2-D134-42A7-9E62-DDE68F9A9D7D}" destId="{4F74DA4B-FECE-4CA1-870E-D48D265E260A}" srcOrd="0" destOrd="0" parTransId="{23BCEFF3-9BE4-4F25-BF34-BED9E4AAE7F4}" sibTransId="{325DA3DF-29F2-4C09-A3DC-5FDA8CAED316}"/>
    <dgm:cxn modelId="{E91BB546-D803-45E3-8FF7-FC47193B1A06}" type="presOf" srcId="{CA6CEEFD-8826-49DD-A565-ECD7B63DCC86}" destId="{F636BF26-F30F-4A16-80D0-00850BE4B596}" srcOrd="0" destOrd="4" presId="urn:microsoft.com/office/officeart/2005/8/layout/hList1"/>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113" y="167604"/>
          <a:ext cx="1871984" cy="374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Hot</a:t>
          </a:r>
        </a:p>
      </dsp:txBody>
      <dsp:txXfrm>
        <a:off x="3113" y="167604"/>
        <a:ext cx="1871984" cy="374400"/>
      </dsp:txXfrm>
    </dsp:sp>
    <dsp:sp modelId="{60212CD3-E609-4593-9BD0-609FEC19E88E}">
      <dsp:nvSpPr>
        <dsp:cNvPr id="0" name=""/>
        <dsp:cNvSpPr/>
      </dsp:nvSpPr>
      <dsp:spPr>
        <a:xfrm>
          <a:off x="3113" y="542004"/>
          <a:ext cx="1871984" cy="33543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Hot is pretty much the default tier.</a:t>
          </a:r>
        </a:p>
        <a:p>
          <a:pPr marL="114300" lvl="1" indent="-114300" algn="l" defTabSz="577850">
            <a:lnSpc>
              <a:spcPct val="90000"/>
            </a:lnSpc>
            <a:spcBef>
              <a:spcPct val="0"/>
            </a:spcBef>
            <a:spcAft>
              <a:spcPct val="15000"/>
            </a:spcAft>
            <a:buChar char="•"/>
          </a:pPr>
          <a:r>
            <a:rPr lang="en-US" sz="1300" kern="1200" dirty="0"/>
            <a:t>It provides the best performance for retrieving files quickly and often but carries the highest price tag. </a:t>
          </a:r>
        </a:p>
        <a:p>
          <a:pPr marL="114300" lvl="1" indent="-114300" algn="l" defTabSz="577850">
            <a:lnSpc>
              <a:spcPct val="90000"/>
            </a:lnSpc>
            <a:spcBef>
              <a:spcPct val="0"/>
            </a:spcBef>
            <a:spcAft>
              <a:spcPct val="15000"/>
            </a:spcAft>
            <a:buChar char="•"/>
          </a:pPr>
          <a:r>
            <a:rPr lang="en-US" sz="1300" kern="1200" dirty="0"/>
            <a:t>This is used for files that you plan on consistently accessing, reading, or updating.</a:t>
          </a:r>
        </a:p>
      </dsp:txBody>
      <dsp:txXfrm>
        <a:off x="3113" y="542004"/>
        <a:ext cx="1871984" cy="3354390"/>
      </dsp:txXfrm>
    </dsp:sp>
    <dsp:sp modelId="{14B1938B-FA4B-4ADC-9460-5AAE3527A2FB}">
      <dsp:nvSpPr>
        <dsp:cNvPr id="0" name=""/>
        <dsp:cNvSpPr/>
      </dsp:nvSpPr>
      <dsp:spPr>
        <a:xfrm>
          <a:off x="2137176" y="167604"/>
          <a:ext cx="1871984" cy="374400"/>
        </a:xfrm>
        <a:prstGeom prst="rect">
          <a:avLst/>
        </a:prstGeom>
        <a:solidFill>
          <a:schemeClr val="accent2">
            <a:hueOff val="982514"/>
            <a:satOff val="4509"/>
            <a:lumOff val="6471"/>
            <a:alphaOff val="0"/>
          </a:schemeClr>
        </a:solidFill>
        <a:ln w="25400" cap="flat" cmpd="sng" algn="ctr">
          <a:solidFill>
            <a:schemeClr val="accent2">
              <a:hueOff val="982514"/>
              <a:satOff val="4509"/>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Cool</a:t>
          </a:r>
        </a:p>
      </dsp:txBody>
      <dsp:txXfrm>
        <a:off x="2137176" y="167604"/>
        <a:ext cx="1871984" cy="374400"/>
      </dsp:txXfrm>
    </dsp:sp>
    <dsp:sp modelId="{CA71B4F3-6574-48B7-9D46-B1F4881CB876}">
      <dsp:nvSpPr>
        <dsp:cNvPr id="0" name=""/>
        <dsp:cNvSpPr/>
      </dsp:nvSpPr>
      <dsp:spPr>
        <a:xfrm>
          <a:off x="2137176" y="542004"/>
          <a:ext cx="1871984" cy="3354390"/>
        </a:xfrm>
        <a:prstGeom prst="rect">
          <a:avLst/>
        </a:prstGeom>
        <a:solidFill>
          <a:schemeClr val="accent2">
            <a:tint val="40000"/>
            <a:alpha val="90000"/>
            <a:hueOff val="1538005"/>
            <a:satOff val="19337"/>
            <a:lumOff val="2015"/>
            <a:alphaOff val="0"/>
          </a:schemeClr>
        </a:solidFill>
        <a:ln w="25400" cap="flat" cmpd="sng" algn="ctr">
          <a:solidFill>
            <a:schemeClr val="accent2">
              <a:tint val="40000"/>
              <a:alpha val="90000"/>
              <a:hueOff val="1538005"/>
              <a:satOff val="19337"/>
              <a:lumOff val="20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This tier is similar to Hot, though I think it goes underused.</a:t>
          </a:r>
        </a:p>
        <a:p>
          <a:pPr marL="114300" lvl="1" indent="-114300" algn="l" defTabSz="577850">
            <a:lnSpc>
              <a:spcPct val="90000"/>
            </a:lnSpc>
            <a:spcBef>
              <a:spcPct val="0"/>
            </a:spcBef>
            <a:spcAft>
              <a:spcPct val="15000"/>
            </a:spcAft>
            <a:buChar char="•"/>
          </a:pPr>
          <a:r>
            <a:rPr lang="en-US" sz="1300" kern="1200" dirty="0"/>
            <a:t>This tier is better for important files that you might need to access, but only every once in a while. </a:t>
          </a:r>
        </a:p>
        <a:p>
          <a:pPr marL="114300" lvl="1" indent="-114300" algn="l" defTabSz="577850">
            <a:lnSpc>
              <a:spcPct val="90000"/>
            </a:lnSpc>
            <a:spcBef>
              <a:spcPct val="0"/>
            </a:spcBef>
            <a:spcAft>
              <a:spcPct val="15000"/>
            </a:spcAft>
            <a:buChar char="•"/>
          </a:pPr>
          <a:r>
            <a:rPr lang="en-US" sz="1300" kern="1200" dirty="0"/>
            <a:t>It carries the same performance as Hot, but at a lower storage cost (and a higher data access cost). This tier is recommended for files that you may only access every month or so.</a:t>
          </a:r>
        </a:p>
      </dsp:txBody>
      <dsp:txXfrm>
        <a:off x="2137176" y="542004"/>
        <a:ext cx="1871984" cy="3354390"/>
      </dsp:txXfrm>
    </dsp:sp>
    <dsp:sp modelId="{67D761A7-1C63-403A-8185-33839D67AEDF}">
      <dsp:nvSpPr>
        <dsp:cNvPr id="0" name=""/>
        <dsp:cNvSpPr/>
      </dsp:nvSpPr>
      <dsp:spPr>
        <a:xfrm>
          <a:off x="4271238" y="167604"/>
          <a:ext cx="1871984" cy="374400"/>
        </a:xfrm>
        <a:prstGeom prst="rect">
          <a:avLst/>
        </a:prstGeom>
        <a:solidFill>
          <a:schemeClr val="accent2">
            <a:hueOff val="1965028"/>
            <a:satOff val="9017"/>
            <a:lumOff val="12941"/>
            <a:alphaOff val="0"/>
          </a:schemeClr>
        </a:solidFill>
        <a:ln w="25400" cap="flat" cmpd="sng" algn="ctr">
          <a:solidFill>
            <a:schemeClr val="accent2">
              <a:hueOff val="1965028"/>
              <a:satOff val="9017"/>
              <a:lumOff val="1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Archive</a:t>
          </a:r>
        </a:p>
      </dsp:txBody>
      <dsp:txXfrm>
        <a:off x="4271238" y="167604"/>
        <a:ext cx="1871984" cy="374400"/>
      </dsp:txXfrm>
    </dsp:sp>
    <dsp:sp modelId="{A24110D5-A1E8-47A2-A6B7-12489A506A95}">
      <dsp:nvSpPr>
        <dsp:cNvPr id="0" name=""/>
        <dsp:cNvSpPr/>
      </dsp:nvSpPr>
      <dsp:spPr>
        <a:xfrm>
          <a:off x="4271238" y="542004"/>
          <a:ext cx="1871984" cy="3354390"/>
        </a:xfrm>
        <a:prstGeom prst="rect">
          <a:avLst/>
        </a:prstGeom>
        <a:solidFill>
          <a:schemeClr val="accent2">
            <a:tint val="40000"/>
            <a:alpha val="90000"/>
            <a:hueOff val="3076010"/>
            <a:satOff val="38674"/>
            <a:lumOff val="4029"/>
            <a:alphaOff val="0"/>
          </a:schemeClr>
        </a:solidFill>
        <a:ln w="25400" cap="flat" cmpd="sng" algn="ctr">
          <a:solidFill>
            <a:schemeClr val="accent2">
              <a:tint val="40000"/>
              <a:alpha val="90000"/>
              <a:hueOff val="3076010"/>
              <a:satOff val="38674"/>
              <a:lumOff val="40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You can think of this tier as the backup version of the other two.</a:t>
          </a:r>
        </a:p>
        <a:p>
          <a:pPr marL="114300" lvl="1" indent="-114300" algn="l" defTabSz="577850">
            <a:lnSpc>
              <a:spcPct val="90000"/>
            </a:lnSpc>
            <a:spcBef>
              <a:spcPct val="0"/>
            </a:spcBef>
            <a:spcAft>
              <a:spcPct val="15000"/>
            </a:spcAft>
            <a:buChar char="•"/>
          </a:pPr>
          <a:r>
            <a:rPr lang="en-US" sz="1300" kern="1200" dirty="0"/>
            <a:t>This tier has a very low storage costs, but it'll take a few hours to access to the data when you want it.</a:t>
          </a:r>
        </a:p>
        <a:p>
          <a:pPr marL="114300" lvl="1" indent="-114300" algn="l" defTabSz="577850">
            <a:lnSpc>
              <a:spcPct val="90000"/>
            </a:lnSpc>
            <a:spcBef>
              <a:spcPct val="0"/>
            </a:spcBef>
            <a:spcAft>
              <a:spcPct val="15000"/>
            </a:spcAft>
            <a:buChar char="•"/>
          </a:pPr>
          <a:r>
            <a:rPr lang="en-US" sz="1300" kern="1200" dirty="0"/>
            <a:t>Archive is recommended for files you access every 6 months or so.</a:t>
          </a:r>
        </a:p>
      </dsp:txBody>
      <dsp:txXfrm>
        <a:off x="4271238" y="542004"/>
        <a:ext cx="1871984" cy="3354390"/>
      </dsp:txXfrm>
    </dsp:sp>
    <dsp:sp modelId="{A3650B2C-F7E2-4BEB-8075-83BF2DFE7AC8}">
      <dsp:nvSpPr>
        <dsp:cNvPr id="0" name=""/>
        <dsp:cNvSpPr/>
      </dsp:nvSpPr>
      <dsp:spPr>
        <a:xfrm>
          <a:off x="6405301" y="167604"/>
          <a:ext cx="1871984" cy="37440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Premium</a:t>
          </a:r>
        </a:p>
      </dsp:txBody>
      <dsp:txXfrm>
        <a:off x="6405301" y="167604"/>
        <a:ext cx="1871984" cy="374400"/>
      </dsp:txXfrm>
    </dsp:sp>
    <dsp:sp modelId="{FB3A2DCE-FADF-442C-A180-08EC2130F3AE}">
      <dsp:nvSpPr>
        <dsp:cNvPr id="0" name=""/>
        <dsp:cNvSpPr/>
      </dsp:nvSpPr>
      <dsp:spPr>
        <a:xfrm>
          <a:off x="6405301" y="542004"/>
          <a:ext cx="1871984" cy="3354390"/>
        </a:xfrm>
        <a:prstGeom prst="rect">
          <a:avLst/>
        </a:prstGeom>
        <a:solidFill>
          <a:schemeClr val="accent5">
            <a:lumMod val="40000"/>
            <a:lumOff val="60000"/>
            <a:alpha val="90000"/>
          </a:schemeClr>
        </a:solidFill>
        <a:ln w="25400" cap="flat" cmpd="sng" algn="ctr">
          <a:solidFill>
            <a:schemeClr val="accent5">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Premium isn't really a tier but a different type of storage altogether.</a:t>
          </a:r>
        </a:p>
        <a:p>
          <a:pPr marL="114300" lvl="1" indent="-114300" algn="l" defTabSz="577850">
            <a:lnSpc>
              <a:spcPct val="90000"/>
            </a:lnSpc>
            <a:spcBef>
              <a:spcPct val="0"/>
            </a:spcBef>
            <a:spcAft>
              <a:spcPct val="15000"/>
            </a:spcAft>
            <a:buChar char="•"/>
          </a:pPr>
          <a:r>
            <a:rPr lang="en-US" sz="1300" kern="1200" dirty="0"/>
            <a:t>This provides access to block blobs consistently low latency, which is perfect for high frequency data transactions.</a:t>
          </a:r>
        </a:p>
        <a:p>
          <a:pPr marL="114300" lvl="1" indent="-114300" algn="l" defTabSz="577850">
            <a:lnSpc>
              <a:spcPct val="90000"/>
            </a:lnSpc>
            <a:spcBef>
              <a:spcPct val="0"/>
            </a:spcBef>
            <a:spcAft>
              <a:spcPct val="15000"/>
            </a:spcAft>
            <a:buChar char="•"/>
          </a:pPr>
          <a:r>
            <a:rPr lang="en-US" sz="1300" kern="1200" dirty="0"/>
            <a:t>This carries the highest price tag.</a:t>
          </a:r>
        </a:p>
      </dsp:txBody>
      <dsp:txXfrm>
        <a:off x="6405301" y="542004"/>
        <a:ext cx="1871984" cy="3354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16DDD-0B78-4BA2-A33E-8D39CDA3380E}">
      <dsp:nvSpPr>
        <dsp:cNvPr id="0" name=""/>
        <dsp:cNvSpPr/>
      </dsp:nvSpPr>
      <dsp:spPr>
        <a:xfrm>
          <a:off x="0" y="272859"/>
          <a:ext cx="7846243" cy="11592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The bronze layer contains unvalidated data. Data ingested in the bronze layer typically:</a:t>
          </a:r>
          <a:endParaRPr lang="en-US" sz="800" kern="1200" dirty="0"/>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Maintains the raw state of the data source.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Is appended incrementally and grows over time.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Can be any combination of streaming and batch transactions.</a:t>
          </a:r>
        </a:p>
        <a:p>
          <a:pPr marL="57150" lvl="1" indent="-57150" algn="l" defTabSz="355600">
            <a:lnSpc>
              <a:spcPct val="90000"/>
            </a:lnSpc>
            <a:spcBef>
              <a:spcPct val="0"/>
            </a:spcBef>
            <a:spcAft>
              <a:spcPct val="15000"/>
            </a:spcAft>
            <a:buChar char="•"/>
          </a:pPr>
          <a:r>
            <a:rPr lang="en-US" sz="800" b="0" i="0" kern="1200" dirty="0"/>
            <a:t>Retaining the full, unprocessed history of each dataset in an efficient storage format provides the ability to recreate any state of a given data system.</a:t>
          </a:r>
        </a:p>
        <a:p>
          <a:pPr marL="57150" lvl="1" indent="-57150" algn="l" defTabSz="355600">
            <a:lnSpc>
              <a:spcPct val="90000"/>
            </a:lnSpc>
            <a:spcBef>
              <a:spcPct val="0"/>
            </a:spcBef>
            <a:spcAft>
              <a:spcPct val="15000"/>
            </a:spcAft>
            <a:buChar char="•"/>
          </a:pPr>
          <a:r>
            <a:rPr lang="en-US" sz="800" b="0" i="0" kern="1200" dirty="0"/>
            <a:t>Additional metadata (such as source file names or recording the time data was processed) may be added to data on ingest for enhanced discoverability, description of the state of the source dataset, and optimized performance in downstream applications.</a:t>
          </a:r>
        </a:p>
      </dsp:txBody>
      <dsp:txXfrm>
        <a:off x="0" y="272859"/>
        <a:ext cx="7846243" cy="1159200"/>
      </dsp:txXfrm>
    </dsp:sp>
    <dsp:sp modelId="{4B99301A-2B05-4B2A-83B0-3C1191210AB5}">
      <dsp:nvSpPr>
        <dsp:cNvPr id="0" name=""/>
        <dsp:cNvSpPr/>
      </dsp:nvSpPr>
      <dsp:spPr>
        <a:xfrm>
          <a:off x="392312" y="154779"/>
          <a:ext cx="5492370" cy="236160"/>
        </a:xfrm>
        <a:prstGeom prst="round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Bronze 🥉 - Ingesting Raw Data</a:t>
          </a:r>
        </a:p>
      </dsp:txBody>
      <dsp:txXfrm>
        <a:off x="403840" y="166307"/>
        <a:ext cx="5469314" cy="213104"/>
      </dsp:txXfrm>
    </dsp:sp>
    <dsp:sp modelId="{85EC99F4-81C8-420C-8965-854EDE9BCF5B}">
      <dsp:nvSpPr>
        <dsp:cNvPr id="0" name=""/>
        <dsp:cNvSpPr/>
      </dsp:nvSpPr>
      <dsp:spPr>
        <a:xfrm>
          <a:off x="0" y="1593339"/>
          <a:ext cx="7846243" cy="793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Recall that while the bronze layer contains the entire data history in a nearly raw state, the silver layer represents a validated, enriched version of our data that can be trusted for downstream analytics.</a:t>
          </a:r>
          <a:endParaRPr lang="en-US" sz="800" kern="1200" dirty="0"/>
        </a:p>
        <a:p>
          <a:pPr marL="57150" lvl="1" indent="-57150" algn="l" defTabSz="355600">
            <a:lnSpc>
              <a:spcPct val="90000"/>
            </a:lnSpc>
            <a:spcBef>
              <a:spcPct val="0"/>
            </a:spcBef>
            <a:spcAft>
              <a:spcPct val="15000"/>
            </a:spcAft>
            <a:buChar char="•"/>
          </a:pPr>
          <a:r>
            <a:rPr lang="en-US" sz="800" b="0" i="0" kern="1200"/>
            <a:t>While Databricks believes strongly in the lakehouse vision driven by bronze, silver, and gold tables, simply implementing a silver layer efficiently will immediately unlock many of the potential benefits of the lakehouse.</a:t>
          </a:r>
        </a:p>
        <a:p>
          <a:pPr marL="57150" lvl="1" indent="-57150" algn="l" defTabSz="355600">
            <a:lnSpc>
              <a:spcPct val="90000"/>
            </a:lnSpc>
            <a:spcBef>
              <a:spcPct val="0"/>
            </a:spcBef>
            <a:spcAft>
              <a:spcPct val="15000"/>
            </a:spcAft>
            <a:buChar char="•"/>
          </a:pPr>
          <a:r>
            <a:rPr lang="en-US" sz="800" b="0" i="0" kern="1200"/>
            <a:t>For any data pipeline, the silver layer may contain more than one table.</a:t>
          </a:r>
        </a:p>
      </dsp:txBody>
      <dsp:txXfrm>
        <a:off x="0" y="1593339"/>
        <a:ext cx="7846243" cy="793800"/>
      </dsp:txXfrm>
    </dsp:sp>
    <dsp:sp modelId="{6BDB1BD4-2E9E-42DB-B8CD-44639F070B34}">
      <dsp:nvSpPr>
        <dsp:cNvPr id="0" name=""/>
        <dsp:cNvSpPr/>
      </dsp:nvSpPr>
      <dsp:spPr>
        <a:xfrm>
          <a:off x="392312" y="1475259"/>
          <a:ext cx="5492370" cy="236160"/>
        </a:xfrm>
        <a:prstGeom prst="roundRect">
          <a:avLst/>
        </a:prstGeom>
        <a:solidFill>
          <a:schemeClr val="bg2">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Silver 🥈  - Cleanse, Validate, and Deduplicate</a:t>
          </a:r>
        </a:p>
      </dsp:txBody>
      <dsp:txXfrm>
        <a:off x="403840" y="1486787"/>
        <a:ext cx="5469314" cy="213104"/>
      </dsp:txXfrm>
    </dsp:sp>
    <dsp:sp modelId="{A23832E2-1434-446B-8332-F65676A3F9F9}">
      <dsp:nvSpPr>
        <dsp:cNvPr id="0" name=""/>
        <dsp:cNvSpPr/>
      </dsp:nvSpPr>
      <dsp:spPr>
        <a:xfrm>
          <a:off x="0" y="2548420"/>
          <a:ext cx="7846243" cy="1360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This gold data is often highly refined and aggregated, containing data that powers analytics, machine learning, and production applications. While all tables in the </a:t>
          </a:r>
          <a:r>
            <a:rPr lang="en-US" sz="800" b="0" i="0" kern="1200" dirty="0" err="1"/>
            <a:t>lakehouse</a:t>
          </a:r>
          <a:r>
            <a:rPr lang="en-US" sz="800" b="0" i="0" kern="1200" dirty="0"/>
            <a:t> should serve an important purpose, gold tables represent data that has been transformed into knowledge, rather than just information.</a:t>
          </a:r>
          <a:endParaRPr lang="en-US" sz="800" kern="1200" dirty="0"/>
        </a:p>
        <a:p>
          <a:pPr marL="57150" lvl="1" indent="-57150" algn="l" defTabSz="355600">
            <a:lnSpc>
              <a:spcPct val="90000"/>
            </a:lnSpc>
            <a:spcBef>
              <a:spcPct val="0"/>
            </a:spcBef>
            <a:spcAft>
              <a:spcPct val="15000"/>
            </a:spcAft>
            <a:buChar char="•"/>
          </a:pPr>
          <a:r>
            <a:rPr lang="en-US" sz="800" b="0" i="0" kern="1200"/>
            <a:t>Analysts largely rely on gold tables for their core responsibilities, and data shared with a customer would rarely be stored outside this level.</a:t>
          </a:r>
        </a:p>
        <a:p>
          <a:pPr marL="57150" lvl="1" indent="-57150" algn="l" defTabSz="355600">
            <a:lnSpc>
              <a:spcPct val="90000"/>
            </a:lnSpc>
            <a:spcBef>
              <a:spcPct val="0"/>
            </a:spcBef>
            <a:spcAft>
              <a:spcPct val="15000"/>
            </a:spcAft>
            <a:buChar char="•"/>
          </a:pPr>
          <a:r>
            <a:rPr lang="en-US" sz="800" b="0" i="0" kern="1200"/>
            <a:t>Updates to these tables are completed as part of regularly scheduled production workloads, which helps control costs and allows service level agreements (SLAs) for data freshness to be established.</a:t>
          </a:r>
        </a:p>
        <a:p>
          <a:pPr marL="57150" lvl="1" indent="-57150" algn="l" defTabSz="355600">
            <a:lnSpc>
              <a:spcPct val="90000"/>
            </a:lnSpc>
            <a:spcBef>
              <a:spcPct val="0"/>
            </a:spcBef>
            <a:spcAft>
              <a:spcPct val="15000"/>
            </a:spcAft>
            <a:buChar char="•"/>
          </a:pPr>
          <a:r>
            <a:rPr lang="en-US" sz="800" b="0" i="0" kern="1200"/>
            <a:t>While the lakehouse doesn’t have the same deadlock issues that you may encounter in a enterprise data warehouse, gold tables are often stored in a separate storage container to help avoid cloud limits on data requests.</a:t>
          </a:r>
        </a:p>
        <a:p>
          <a:pPr marL="57150" lvl="1" indent="-57150" algn="l" defTabSz="355600">
            <a:lnSpc>
              <a:spcPct val="90000"/>
            </a:lnSpc>
            <a:spcBef>
              <a:spcPct val="0"/>
            </a:spcBef>
            <a:spcAft>
              <a:spcPct val="15000"/>
            </a:spcAft>
            <a:buChar char="•"/>
          </a:pPr>
          <a:r>
            <a:rPr lang="en-US" sz="800" b="0" i="0" kern="1200" dirty="0"/>
            <a:t>In general, because aggregations, joins, and filtering are handled before data is written to the gold layer, users should see low latency query performance on data in gold tables.</a:t>
          </a:r>
        </a:p>
      </dsp:txBody>
      <dsp:txXfrm>
        <a:off x="0" y="2548420"/>
        <a:ext cx="7846243" cy="1360800"/>
      </dsp:txXfrm>
    </dsp:sp>
    <dsp:sp modelId="{584154B8-D4EE-4C1E-9DEB-F5DECE6ACBF4}">
      <dsp:nvSpPr>
        <dsp:cNvPr id="0" name=""/>
        <dsp:cNvSpPr/>
      </dsp:nvSpPr>
      <dsp:spPr>
        <a:xfrm>
          <a:off x="392312" y="2430340"/>
          <a:ext cx="5492370" cy="23616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Gold 🥇 - Curate to Power Analytics</a:t>
          </a:r>
        </a:p>
      </dsp:txBody>
      <dsp:txXfrm>
        <a:off x="403840" y="2441868"/>
        <a:ext cx="5469314" cy="2131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47914"/>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47914"/>
        <a:ext cx="2622079" cy="345600"/>
      </dsp:txXfrm>
    </dsp:sp>
    <dsp:sp modelId="{9553B6F7-226E-4662-91C3-7590D8E0CE18}">
      <dsp:nvSpPr>
        <dsp:cNvPr id="0" name=""/>
        <dsp:cNvSpPr/>
      </dsp:nvSpPr>
      <dsp:spPr>
        <a:xfrm>
          <a:off x="2689" y="393514"/>
          <a:ext cx="2622079" cy="399912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ct val="150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ct val="150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ct val="15000"/>
            </a:spcAft>
            <a:buChar char="•"/>
          </a:pPr>
          <a:r>
            <a:rPr lang="en-US" sz="1200" kern="1200" dirty="0"/>
            <a:t>I would recommend this pool type for ad hoc querying of data, especially if you want to simply read and query data from your data lake.</a:t>
          </a:r>
        </a:p>
      </dsp:txBody>
      <dsp:txXfrm>
        <a:off x="2689" y="393514"/>
        <a:ext cx="2622079" cy="3999121"/>
      </dsp:txXfrm>
    </dsp:sp>
    <dsp:sp modelId="{63D06AB5-8830-4F7F-9A6E-C4329B1D62D1}">
      <dsp:nvSpPr>
        <dsp:cNvPr id="0" name=""/>
        <dsp:cNvSpPr/>
      </dsp:nvSpPr>
      <dsp:spPr>
        <a:xfrm>
          <a:off x="2991860" y="47914"/>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47914"/>
        <a:ext cx="2622079" cy="345600"/>
      </dsp:txXfrm>
    </dsp:sp>
    <dsp:sp modelId="{7E7D88DA-567E-4203-9D4B-61B5C42A1312}">
      <dsp:nvSpPr>
        <dsp:cNvPr id="0" name=""/>
        <dsp:cNvSpPr/>
      </dsp:nvSpPr>
      <dsp:spPr>
        <a:xfrm>
          <a:off x="2991860" y="393514"/>
          <a:ext cx="2622079" cy="3999121"/>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ct val="150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ct val="150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ct val="15000"/>
            </a:spcAft>
            <a:buChar char="•"/>
          </a:pPr>
          <a:r>
            <a:rPr lang="en-US" sz="1200" kern="1200" dirty="0"/>
            <a:t>The more DWUs, the more CPU cores, memory, and data I/O are available to be utilized.</a:t>
          </a:r>
        </a:p>
      </dsp:txBody>
      <dsp:txXfrm>
        <a:off x="2991860" y="393514"/>
        <a:ext cx="2622079" cy="3999121"/>
      </dsp:txXfrm>
    </dsp:sp>
    <dsp:sp modelId="{7BA7E177-46C4-4AB4-9A3D-BA2D44A5BF14}">
      <dsp:nvSpPr>
        <dsp:cNvPr id="0" name=""/>
        <dsp:cNvSpPr/>
      </dsp:nvSpPr>
      <dsp:spPr>
        <a:xfrm>
          <a:off x="5981031" y="47914"/>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47914"/>
        <a:ext cx="2622079" cy="345600"/>
      </dsp:txXfrm>
    </dsp:sp>
    <dsp:sp modelId="{F636BF26-F30F-4A16-80D0-00850BE4B596}">
      <dsp:nvSpPr>
        <dsp:cNvPr id="0" name=""/>
        <dsp:cNvSpPr/>
      </dsp:nvSpPr>
      <dsp:spPr>
        <a:xfrm>
          <a:off x="5981031" y="393514"/>
          <a:ext cx="2622079" cy="3999121"/>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393514"/>
        <a:ext cx="2622079" cy="399912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cgroups</a:t>
            </a:r>
            <a:r>
              <a:rPr lang="en-US" dirty="0"/>
              <a:t> – control groups</a:t>
            </a:r>
          </a:p>
          <a:p>
            <a:r>
              <a:rPr lang="en-US" dirty="0" err="1"/>
              <a:t>SELinux</a:t>
            </a:r>
            <a:r>
              <a:rPr lang="en-US" dirty="0"/>
              <a:t> – Security Enhances Linux</a:t>
            </a:r>
          </a:p>
        </p:txBody>
      </p:sp>
    </p:spTree>
    <p:extLst>
      <p:ext uri="{BB962C8B-B14F-4D97-AF65-F5344CB8AC3E}">
        <p14:creationId xmlns:p14="http://schemas.microsoft.com/office/powerpoint/2010/main" val="3977024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hyperlink" Target="https://www.databricks.com/glossary/medallion-architecture"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ocs.microsoft.com/en-us/azure/sql-data-warehous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7.sv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docs.microsoft.com/en-us/azure/data-factor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7.svg"/><Relationship Id="rId7" Type="http://schemas.openxmlformats.org/officeDocument/2006/relationships/image" Target="../media/image19.svg"/><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image" Target="../media/image6.png"/><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6.svg"/><Relationship Id="rId5" Type="http://schemas.openxmlformats.org/officeDocument/2006/relationships/image" Target="../media/image13.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24.png"/><Relationship Id="rId1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svg"/></Relationships>
</file>

<file path=ppt/slides/_rels/slide35.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hyperlink" Target="https://azure.microsoft.com/en-us/resources/videos/azure-kubernetes-service-overview/" TargetMode="External"/><Relationship Id="rId5" Type="http://schemas.openxmlformats.org/officeDocument/2006/relationships/image" Target="../media/image52.jpe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atacenters.microsoft.com/globe/explor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Platforms</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63949913"/>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587658081"/>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F13B-E4B0-4701-F326-F8940D16E74C}"/>
              </a:ext>
            </a:extLst>
          </p:cNvPr>
          <p:cNvSpPr>
            <a:spLocks noGrp="1"/>
          </p:cNvSpPr>
          <p:nvPr>
            <p:ph type="title"/>
          </p:nvPr>
        </p:nvSpPr>
        <p:spPr/>
        <p:txBody>
          <a:bodyPr/>
          <a:lstStyle/>
          <a:p>
            <a:r>
              <a:rPr lang="en-US" dirty="0">
                <a:solidFill>
                  <a:schemeClr val="bg2"/>
                </a:solidFill>
              </a:rPr>
              <a:t>Medallion Architecture</a:t>
            </a:r>
          </a:p>
        </p:txBody>
      </p:sp>
      <p:graphicFrame>
        <p:nvGraphicFramePr>
          <p:cNvPr id="3" name="Diagram 2">
            <a:extLst>
              <a:ext uri="{FF2B5EF4-FFF2-40B4-BE49-F238E27FC236}">
                <a16:creationId xmlns:a16="http://schemas.microsoft.com/office/drawing/2014/main" id="{59282349-CDD1-D63A-80B0-48DE822772A0}"/>
              </a:ext>
            </a:extLst>
          </p:cNvPr>
          <p:cNvGraphicFramePr/>
          <p:nvPr>
            <p:extLst>
              <p:ext uri="{D42A27DB-BD31-4B8C-83A1-F6EECF244321}">
                <p14:modId xmlns:p14="http://schemas.microsoft.com/office/powerpoint/2010/main" val="3867538333"/>
              </p:ext>
            </p:extLst>
          </p:nvPr>
        </p:nvGraphicFramePr>
        <p:xfrm>
          <a:off x="609599" y="973316"/>
          <a:ext cx="784624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991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ilding Reliable, Performant Data Pipelines with Delta Lake">
            <a:extLst>
              <a:ext uri="{FF2B5EF4-FFF2-40B4-BE49-F238E27FC236}">
                <a16:creationId xmlns:a16="http://schemas.microsoft.com/office/drawing/2014/main" id="{CCEE2E49-92E7-4EA1-4A0A-844D2D75B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83" y="450909"/>
            <a:ext cx="8823434" cy="424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650F30-915B-97EE-EFA9-6049F9A1FB2A}"/>
              </a:ext>
            </a:extLst>
          </p:cNvPr>
          <p:cNvSpPr txBox="1"/>
          <p:nvPr/>
        </p:nvSpPr>
        <p:spPr>
          <a:xfrm>
            <a:off x="136716" y="4793006"/>
            <a:ext cx="5368538" cy="307777"/>
          </a:xfrm>
          <a:prstGeom prst="rect">
            <a:avLst/>
          </a:prstGeom>
          <a:noFill/>
        </p:spPr>
        <p:txBody>
          <a:bodyPr wrap="square">
            <a:spAutoFit/>
          </a:bodyPr>
          <a:lstStyle/>
          <a:p>
            <a:r>
              <a:rPr lang="en-US" dirty="0">
                <a:hlinkClick r:id="rId3"/>
              </a:rPr>
              <a:t>https://www.databricks.com/glossary/medallion-architecture</a:t>
            </a:r>
            <a:endParaRPr lang="en-US" dirty="0"/>
          </a:p>
        </p:txBody>
      </p:sp>
    </p:spTree>
    <p:extLst>
      <p:ext uri="{BB962C8B-B14F-4D97-AF65-F5344CB8AC3E}">
        <p14:creationId xmlns:p14="http://schemas.microsoft.com/office/powerpoint/2010/main" val="64151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356574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2821725626"/>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238573447"/>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6E5-B98C-416A-BCED-97F51ED585C5}"/>
              </a:ext>
            </a:extLst>
          </p:cNvPr>
          <p:cNvSpPr>
            <a:spLocks noGrp="1"/>
          </p:cNvSpPr>
          <p:nvPr>
            <p:ph type="title"/>
          </p:nvPr>
        </p:nvSpPr>
        <p:spPr/>
        <p:txBody>
          <a:bodyPr/>
          <a:lstStyle/>
          <a:p>
            <a:pPr algn="l"/>
            <a:r>
              <a:rPr lang="en-US" dirty="0">
                <a:solidFill>
                  <a:schemeClr val="tx1"/>
                </a:solidFill>
              </a:rPr>
              <a:t>But What About Costs?</a:t>
            </a:r>
          </a:p>
        </p:txBody>
      </p:sp>
      <p:sp>
        <p:nvSpPr>
          <p:cNvPr id="4" name="Rectangle 3">
            <a:extLst>
              <a:ext uri="{FF2B5EF4-FFF2-40B4-BE49-F238E27FC236}">
                <a16:creationId xmlns:a16="http://schemas.microsoft.com/office/drawing/2014/main" id="{9957776C-90C9-47A6-AE62-26E633F18729}"/>
              </a:ext>
            </a:extLst>
          </p:cNvPr>
          <p:cNvSpPr/>
          <p:nvPr/>
        </p:nvSpPr>
        <p:spPr>
          <a:xfrm>
            <a:off x="6798488" y="211900"/>
            <a:ext cx="2081561" cy="6876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1TB of Data</a:t>
            </a:r>
          </a:p>
        </p:txBody>
      </p:sp>
      <p:pic>
        <p:nvPicPr>
          <p:cNvPr id="5" name="Graphic 4">
            <a:extLst>
              <a:ext uri="{FF2B5EF4-FFF2-40B4-BE49-F238E27FC236}">
                <a16:creationId xmlns:a16="http://schemas.microsoft.com/office/drawing/2014/main" id="{3E12973A-CFE7-20B1-4303-EEEDBDD00EC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90372" y="1122535"/>
            <a:ext cx="914400" cy="914400"/>
          </a:xfrm>
          <a:prstGeom prst="rect">
            <a:avLst/>
          </a:prstGeom>
        </p:spPr>
      </p:pic>
      <p:pic>
        <p:nvPicPr>
          <p:cNvPr id="6" name="Graphic 5">
            <a:extLst>
              <a:ext uri="{FF2B5EF4-FFF2-40B4-BE49-F238E27FC236}">
                <a16:creationId xmlns:a16="http://schemas.microsoft.com/office/drawing/2014/main" id="{F0F166E2-FF18-D689-EF68-2CB59CA3F1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4088" y="1144816"/>
            <a:ext cx="914400" cy="914400"/>
          </a:xfrm>
          <a:prstGeom prst="rect">
            <a:avLst/>
          </a:prstGeom>
        </p:spPr>
      </p:pic>
      <p:sp>
        <p:nvSpPr>
          <p:cNvPr id="7" name="TextBox 6">
            <a:extLst>
              <a:ext uri="{FF2B5EF4-FFF2-40B4-BE49-F238E27FC236}">
                <a16:creationId xmlns:a16="http://schemas.microsoft.com/office/drawing/2014/main" id="{4E7C4E02-6711-15F9-3434-42BBB8D087BE}"/>
              </a:ext>
            </a:extLst>
          </p:cNvPr>
          <p:cNvSpPr txBox="1"/>
          <p:nvPr/>
        </p:nvSpPr>
        <p:spPr>
          <a:xfrm>
            <a:off x="980238" y="2310140"/>
            <a:ext cx="2584362" cy="2031325"/>
          </a:xfrm>
          <a:prstGeom prst="rect">
            <a:avLst/>
          </a:prstGeom>
          <a:noFill/>
        </p:spPr>
        <p:txBody>
          <a:bodyPr wrap="none" rtlCol="0">
            <a:spAutoFit/>
          </a:bodyPr>
          <a:lstStyle/>
          <a:p>
            <a:pPr algn="ctr"/>
            <a:r>
              <a:rPr lang="en-US" b="1" dirty="0"/>
              <a:t>SQL DB</a:t>
            </a:r>
          </a:p>
          <a:p>
            <a:r>
              <a:rPr lang="en-US" dirty="0"/>
              <a:t>Factors:</a:t>
            </a:r>
          </a:p>
          <a:p>
            <a:pPr marL="285750" indent="-285750">
              <a:buFont typeface="Arial" panose="020B0604020202020204" pitchFamily="34" charset="0"/>
              <a:buChar char="•"/>
            </a:pPr>
            <a:r>
              <a:rPr lang="en-US" dirty="0"/>
              <a:t>Serverless vs. Provisioned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err="1"/>
              <a:t>vCores</a:t>
            </a:r>
            <a:r>
              <a:rPr lang="en-US" dirty="0"/>
              <a:t> (or DTUs)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Cost Range:</a:t>
            </a:r>
          </a:p>
          <a:p>
            <a:pPr marL="285750" indent="-285750">
              <a:buFont typeface="Arial" panose="020B0604020202020204" pitchFamily="34" charset="0"/>
              <a:buChar char="•"/>
            </a:pPr>
            <a:r>
              <a:rPr lang="en-US" dirty="0"/>
              <a:t>$150 - $1,000 per Month</a:t>
            </a:r>
          </a:p>
        </p:txBody>
      </p:sp>
      <p:sp>
        <p:nvSpPr>
          <p:cNvPr id="8" name="TextBox 7">
            <a:extLst>
              <a:ext uri="{FF2B5EF4-FFF2-40B4-BE49-F238E27FC236}">
                <a16:creationId xmlns:a16="http://schemas.microsoft.com/office/drawing/2014/main" id="{8F54370A-35C6-1D27-2488-5A0786597672}"/>
              </a:ext>
            </a:extLst>
          </p:cNvPr>
          <p:cNvSpPr txBox="1"/>
          <p:nvPr/>
        </p:nvSpPr>
        <p:spPr>
          <a:xfrm>
            <a:off x="5049107" y="2310140"/>
            <a:ext cx="2430474" cy="2031325"/>
          </a:xfrm>
          <a:prstGeom prst="rect">
            <a:avLst/>
          </a:prstGeom>
          <a:noFill/>
        </p:spPr>
        <p:txBody>
          <a:bodyPr wrap="none" rtlCol="0">
            <a:spAutoFit/>
          </a:bodyPr>
          <a:lstStyle/>
          <a:p>
            <a:pPr algn="ctr"/>
            <a:r>
              <a:rPr lang="en-US" b="1" dirty="0"/>
              <a:t>Synapse</a:t>
            </a:r>
          </a:p>
          <a:p>
            <a:r>
              <a:rPr lang="en-US" dirty="0"/>
              <a:t>Factors:</a:t>
            </a:r>
          </a:p>
          <a:p>
            <a:pPr marL="285750" indent="-285750">
              <a:buFont typeface="Arial" panose="020B0604020202020204" pitchFamily="34" charset="0"/>
              <a:buChar char="•"/>
            </a:pPr>
            <a:r>
              <a:rPr lang="en-US" dirty="0"/>
              <a:t>Pool Type</a:t>
            </a:r>
          </a:p>
          <a:p>
            <a:pPr marL="285750" indent="-285750">
              <a:buFont typeface="Arial" panose="020B0604020202020204" pitchFamily="34" charset="0"/>
              <a:buChar char="•"/>
            </a:pPr>
            <a:r>
              <a:rPr lang="en-US" dirty="0"/>
              <a:t>Pool Usage</a:t>
            </a:r>
          </a:p>
          <a:p>
            <a:pPr marL="285750" indent="-285750">
              <a:buFont typeface="Arial" panose="020B0604020202020204" pitchFamily="34" charset="0"/>
              <a:buChar char="•"/>
            </a:pPr>
            <a:r>
              <a:rPr lang="en-US" dirty="0"/>
              <a:t>Storage</a:t>
            </a:r>
          </a:p>
          <a:p>
            <a:pPr marL="285750" indent="-285750">
              <a:buFont typeface="Arial" panose="020B0604020202020204" pitchFamily="34" charset="0"/>
              <a:buChar char="•"/>
            </a:pPr>
            <a:r>
              <a:rPr lang="en-US" dirty="0"/>
              <a:t>DWUs</a:t>
            </a:r>
          </a:p>
          <a:p>
            <a:endParaRPr lang="en-US" dirty="0"/>
          </a:p>
          <a:p>
            <a:r>
              <a:rPr lang="en-US" dirty="0"/>
              <a:t>Cost Range:</a:t>
            </a:r>
          </a:p>
          <a:p>
            <a:pPr marL="285750" indent="-285750">
              <a:buFont typeface="Arial" panose="020B0604020202020204" pitchFamily="34" charset="0"/>
              <a:buChar char="•"/>
            </a:pPr>
            <a:r>
              <a:rPr lang="en-US" dirty="0"/>
              <a:t>$75 - $10,000 per Month</a:t>
            </a:r>
          </a:p>
        </p:txBody>
      </p:sp>
    </p:spTree>
    <p:extLst>
      <p:ext uri="{BB962C8B-B14F-4D97-AF65-F5344CB8AC3E}">
        <p14:creationId xmlns:p14="http://schemas.microsoft.com/office/powerpoint/2010/main" val="1901454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F643-5AA3-45F7-BC77-0AB544CAB88F}"/>
              </a:ext>
            </a:extLst>
          </p:cNvPr>
          <p:cNvSpPr>
            <a:spLocks noGrp="1"/>
          </p:cNvSpPr>
          <p:nvPr>
            <p:ph type="title"/>
          </p:nvPr>
        </p:nvSpPr>
        <p:spPr/>
        <p:txBody>
          <a:bodyPr/>
          <a:lstStyle/>
          <a:p>
            <a:r>
              <a:rPr lang="en-US" dirty="0">
                <a:solidFill>
                  <a:schemeClr val="tx1"/>
                </a:solidFill>
              </a:rPr>
              <a:t>Containerization</a:t>
            </a:r>
          </a:p>
        </p:txBody>
      </p:sp>
    </p:spTree>
    <p:extLst>
      <p:ext uri="{BB962C8B-B14F-4D97-AF65-F5344CB8AC3E}">
        <p14:creationId xmlns:p14="http://schemas.microsoft.com/office/powerpoint/2010/main" val="708546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58E9-9765-4B11-9B97-11625757D2C9}"/>
              </a:ext>
            </a:extLst>
          </p:cNvPr>
          <p:cNvSpPr>
            <a:spLocks noGrp="1"/>
          </p:cNvSpPr>
          <p:nvPr>
            <p:ph type="title"/>
          </p:nvPr>
        </p:nvSpPr>
        <p:spPr>
          <a:xfrm>
            <a:off x="319500" y="1149350"/>
            <a:ext cx="2808000" cy="742950"/>
          </a:xfrm>
        </p:spPr>
        <p:txBody>
          <a:bodyPr/>
          <a:lstStyle/>
          <a:p>
            <a:r>
              <a:rPr lang="en-US" dirty="0"/>
              <a:t>Docker</a:t>
            </a:r>
          </a:p>
        </p:txBody>
      </p:sp>
      <p:sp>
        <p:nvSpPr>
          <p:cNvPr id="3" name="Text Placeholder 2">
            <a:extLst>
              <a:ext uri="{FF2B5EF4-FFF2-40B4-BE49-F238E27FC236}">
                <a16:creationId xmlns:a16="http://schemas.microsoft.com/office/drawing/2014/main" id="{B6AC63A8-CE0E-4960-9F9F-07B17A758192}"/>
              </a:ext>
            </a:extLst>
          </p:cNvPr>
          <p:cNvSpPr>
            <a:spLocks noGrp="1"/>
          </p:cNvSpPr>
          <p:nvPr>
            <p:ph type="body" idx="1"/>
          </p:nvPr>
        </p:nvSpPr>
        <p:spPr>
          <a:xfrm>
            <a:off x="319500" y="1892300"/>
            <a:ext cx="3757200" cy="2760704"/>
          </a:xfrm>
        </p:spPr>
        <p:txBody>
          <a:bodyPr/>
          <a:lstStyle/>
          <a:p>
            <a:r>
              <a:rPr lang="en-US" dirty="0"/>
              <a:t>Support for Linux and Windows Server containers (and now </a:t>
            </a:r>
            <a:r>
              <a:rPr lang="en-US" dirty="0" err="1"/>
              <a:t>WebAssembly</a:t>
            </a:r>
            <a:r>
              <a:rPr lang="en-US" dirty="0"/>
              <a:t>).</a:t>
            </a:r>
          </a:p>
          <a:p>
            <a:r>
              <a:rPr lang="en-US" dirty="0"/>
              <a:t>Flexibility to support microservices and traditional app workloads.</a:t>
            </a:r>
          </a:p>
          <a:p>
            <a:r>
              <a:rPr lang="en-US" dirty="0"/>
              <a:t>Integrated graphical user interface-based management and operation.</a:t>
            </a:r>
          </a:p>
          <a:p>
            <a:r>
              <a:rPr lang="en-US" dirty="0"/>
              <a:t>Granular role-based access control, LDAP, and Azure Active Directory integration.</a:t>
            </a:r>
          </a:p>
          <a:p>
            <a:r>
              <a:rPr lang="en-US" dirty="0"/>
              <a:t>Connection to custom networking and volumes (data storage)</a:t>
            </a:r>
          </a:p>
          <a:p>
            <a:endParaRPr lang="en-US" dirty="0"/>
          </a:p>
          <a:p>
            <a:r>
              <a:rPr lang="en-US" dirty="0"/>
              <a:t>Think of Docker is a trimmed down VM image with sets of packages and settings that are configured for reuse.</a:t>
            </a:r>
          </a:p>
          <a:p>
            <a:endParaRPr lang="en-US" dirty="0"/>
          </a:p>
        </p:txBody>
      </p:sp>
      <p:pic>
        <p:nvPicPr>
          <p:cNvPr id="1032" name="Picture 8" descr="https://upload.wikimedia.org/wikipedia/commons/thumb/0/09/Docker-linux-interfaces.svg/1024px-Docker-linux-interfaces.svg.png">
            <a:extLst>
              <a:ext uri="{FF2B5EF4-FFF2-40B4-BE49-F238E27FC236}">
                <a16:creationId xmlns:a16="http://schemas.microsoft.com/office/drawing/2014/main" id="{03BF91F9-3F79-4D5A-87EB-5C04A81E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95" y="2228851"/>
            <a:ext cx="3183060" cy="29340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a:extLst>
              <a:ext uri="{FF2B5EF4-FFF2-40B4-BE49-F238E27FC236}">
                <a16:creationId xmlns:a16="http://schemas.microsoft.com/office/drawing/2014/main" id="{72D6DD88-F1D3-4E53-8DDB-8FCC8A6B3FCF}"/>
              </a:ext>
            </a:extLst>
          </p:cNvPr>
          <p:cNvPicPr>
            <a:picLocks noChangeAspect="1"/>
          </p:cNvPicPr>
          <p:nvPr/>
        </p:nvPicPr>
        <p:blipFill>
          <a:blip r:embed="rId4"/>
          <a:stretch>
            <a:fillRect/>
          </a:stretch>
        </p:blipFill>
        <p:spPr>
          <a:xfrm>
            <a:off x="5855819" y="212031"/>
            <a:ext cx="2614054" cy="1874638"/>
          </a:xfrm>
          <a:prstGeom prst="rect">
            <a:avLst/>
          </a:prstGeom>
        </p:spPr>
      </p:pic>
      <p:sp>
        <p:nvSpPr>
          <p:cNvPr id="7" name="Speech Bubble: Oval 6">
            <a:extLst>
              <a:ext uri="{FF2B5EF4-FFF2-40B4-BE49-F238E27FC236}">
                <a16:creationId xmlns:a16="http://schemas.microsoft.com/office/drawing/2014/main" id="{3AABE3ED-52BD-4D85-8E93-9816468AB601}"/>
              </a:ext>
            </a:extLst>
          </p:cNvPr>
          <p:cNvSpPr/>
          <p:nvPr/>
        </p:nvSpPr>
        <p:spPr>
          <a:xfrm>
            <a:off x="4140051" y="292469"/>
            <a:ext cx="1652418" cy="612648"/>
          </a:xfrm>
          <a:prstGeom prst="wedgeEllipseCallout">
            <a:avLst>
              <a:gd name="adj1" fmla="val 44617"/>
              <a:gd name="adj2" fmla="val 74622"/>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i="1" dirty="0"/>
              <a:t>“Whale, hello there.”</a:t>
            </a:r>
          </a:p>
        </p:txBody>
      </p:sp>
    </p:spTree>
    <p:extLst>
      <p:ext uri="{BB962C8B-B14F-4D97-AF65-F5344CB8AC3E}">
        <p14:creationId xmlns:p14="http://schemas.microsoft.com/office/powerpoint/2010/main" val="3357960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4FEBEC-74FF-41A2-BA26-51D4A13FCEC2}"/>
              </a:ext>
            </a:extLst>
          </p:cNvPr>
          <p:cNvPicPr>
            <a:picLocks noChangeAspect="1"/>
          </p:cNvPicPr>
          <p:nvPr/>
        </p:nvPicPr>
        <p:blipFill>
          <a:blip r:embed="rId2"/>
          <a:stretch>
            <a:fillRect/>
          </a:stretch>
        </p:blipFill>
        <p:spPr>
          <a:xfrm>
            <a:off x="4191130" y="20432"/>
            <a:ext cx="4899530" cy="5127551"/>
          </a:xfrm>
          <a:prstGeom prst="rect">
            <a:avLst/>
          </a:prstGeom>
          <a:ln w="76200">
            <a:solidFill>
              <a:schemeClr val="accent6">
                <a:lumMod val="75000"/>
              </a:schemeClr>
            </a:solidFill>
          </a:ln>
        </p:spPr>
      </p:pic>
      <p:sp>
        <p:nvSpPr>
          <p:cNvPr id="2" name="Title 1">
            <a:extLst>
              <a:ext uri="{FF2B5EF4-FFF2-40B4-BE49-F238E27FC236}">
                <a16:creationId xmlns:a16="http://schemas.microsoft.com/office/drawing/2014/main" id="{3ED74906-5D69-4607-8163-911AB61C8698}"/>
              </a:ext>
            </a:extLst>
          </p:cNvPr>
          <p:cNvSpPr>
            <a:spLocks noGrp="1"/>
          </p:cNvSpPr>
          <p:nvPr>
            <p:ph type="title"/>
          </p:nvPr>
        </p:nvSpPr>
        <p:spPr>
          <a:xfrm>
            <a:off x="294288" y="173940"/>
            <a:ext cx="2808000" cy="755700"/>
          </a:xfrm>
        </p:spPr>
        <p:txBody>
          <a:bodyPr/>
          <a:lstStyle/>
          <a:p>
            <a:r>
              <a:rPr lang="en-US" dirty="0" err="1"/>
              <a:t>Dockerfile</a:t>
            </a:r>
            <a:endParaRPr lang="en-US" dirty="0"/>
          </a:p>
        </p:txBody>
      </p:sp>
      <p:sp>
        <p:nvSpPr>
          <p:cNvPr id="3" name="Text Placeholder 2">
            <a:extLst>
              <a:ext uri="{FF2B5EF4-FFF2-40B4-BE49-F238E27FC236}">
                <a16:creationId xmlns:a16="http://schemas.microsoft.com/office/drawing/2014/main" id="{5827F0AB-74C1-49A1-9E70-D70986577902}"/>
              </a:ext>
            </a:extLst>
          </p:cNvPr>
          <p:cNvSpPr>
            <a:spLocks noGrp="1"/>
          </p:cNvSpPr>
          <p:nvPr>
            <p:ph type="body" idx="1"/>
          </p:nvPr>
        </p:nvSpPr>
        <p:spPr>
          <a:xfrm>
            <a:off x="319500" y="856204"/>
            <a:ext cx="3338100" cy="2806200"/>
          </a:xfrm>
        </p:spPr>
        <p:txBody>
          <a:bodyPr/>
          <a:lstStyle/>
          <a:p>
            <a:r>
              <a:rPr lang="en-US" dirty="0"/>
              <a:t>Contains layers of instructions for configuring the system and installing libraries and files.</a:t>
            </a:r>
          </a:p>
          <a:p>
            <a:endParaRPr lang="en-US" dirty="0"/>
          </a:p>
          <a:p>
            <a:r>
              <a:rPr lang="en-US" dirty="0"/>
              <a:t>Specifies a base layer, which is useful for “picking up where someone left off”</a:t>
            </a:r>
          </a:p>
        </p:txBody>
      </p:sp>
      <p:pic>
        <p:nvPicPr>
          <p:cNvPr id="5" name="Picture 4">
            <a:extLst>
              <a:ext uri="{FF2B5EF4-FFF2-40B4-BE49-F238E27FC236}">
                <a16:creationId xmlns:a16="http://schemas.microsoft.com/office/drawing/2014/main" id="{8D948378-0B7A-44A5-A637-F8B164E49B0B}"/>
              </a:ext>
            </a:extLst>
          </p:cNvPr>
          <p:cNvPicPr>
            <a:picLocks noChangeAspect="1"/>
          </p:cNvPicPr>
          <p:nvPr/>
        </p:nvPicPr>
        <p:blipFill>
          <a:blip r:embed="rId3"/>
          <a:stretch>
            <a:fillRect/>
          </a:stretch>
        </p:blipFill>
        <p:spPr>
          <a:xfrm>
            <a:off x="53340" y="2346196"/>
            <a:ext cx="4252500" cy="2740231"/>
          </a:xfrm>
          <a:prstGeom prst="rect">
            <a:avLst/>
          </a:prstGeom>
          <a:ln w="57150">
            <a:solidFill>
              <a:schemeClr val="accent3"/>
            </a:solidFill>
          </a:ln>
        </p:spPr>
      </p:pic>
      <p:pic>
        <p:nvPicPr>
          <p:cNvPr id="12" name="Picture 11" descr="Logo&#10;&#10;Description automatically generated">
            <a:extLst>
              <a:ext uri="{FF2B5EF4-FFF2-40B4-BE49-F238E27FC236}">
                <a16:creationId xmlns:a16="http://schemas.microsoft.com/office/drawing/2014/main" id="{7E5CC3FF-1632-4A42-8D62-EBD9E79FC62F}"/>
              </a:ext>
            </a:extLst>
          </p:cNvPr>
          <p:cNvPicPr>
            <a:picLocks noChangeAspect="1"/>
          </p:cNvPicPr>
          <p:nvPr/>
        </p:nvPicPr>
        <p:blipFill rotWithShape="1">
          <a:blip r:embed="rId4"/>
          <a:srcRect r="64125"/>
          <a:stretch/>
        </p:blipFill>
        <p:spPr>
          <a:xfrm>
            <a:off x="2823174" y="4149443"/>
            <a:ext cx="608652" cy="596458"/>
          </a:xfrm>
          <a:prstGeom prst="rect">
            <a:avLst/>
          </a:prstGeom>
        </p:spPr>
      </p:pic>
      <p:sp>
        <p:nvSpPr>
          <p:cNvPr id="13" name="Rectangle 12">
            <a:extLst>
              <a:ext uri="{FF2B5EF4-FFF2-40B4-BE49-F238E27FC236}">
                <a16:creationId xmlns:a16="http://schemas.microsoft.com/office/drawing/2014/main" id="{4DCBE9F4-7857-4E9C-998E-E9D800ABF569}"/>
              </a:ext>
            </a:extLst>
          </p:cNvPr>
          <p:cNvSpPr/>
          <p:nvPr/>
        </p:nvSpPr>
        <p:spPr>
          <a:xfrm>
            <a:off x="7284721" y="91379"/>
            <a:ext cx="1714500" cy="62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a:extLst>
              <a:ext uri="{FF2B5EF4-FFF2-40B4-BE49-F238E27FC236}">
                <a16:creationId xmlns:a16="http://schemas.microsoft.com/office/drawing/2014/main" id="{C35C94D1-C8B5-47EC-809E-02A7298DF395}"/>
              </a:ext>
            </a:extLst>
          </p:cNvPr>
          <p:cNvPicPr>
            <a:picLocks noChangeAspect="1"/>
          </p:cNvPicPr>
          <p:nvPr/>
        </p:nvPicPr>
        <p:blipFill>
          <a:blip r:embed="rId5"/>
          <a:stretch>
            <a:fillRect/>
          </a:stretch>
        </p:blipFill>
        <p:spPr>
          <a:xfrm>
            <a:off x="7454972" y="249032"/>
            <a:ext cx="1394740" cy="344299"/>
          </a:xfrm>
          <a:prstGeom prst="rect">
            <a:avLst/>
          </a:prstGeom>
        </p:spPr>
      </p:pic>
    </p:spTree>
    <p:extLst>
      <p:ext uri="{BB962C8B-B14F-4D97-AF65-F5344CB8AC3E}">
        <p14:creationId xmlns:p14="http://schemas.microsoft.com/office/powerpoint/2010/main" val="2145411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1C37-EC5C-468F-9217-CD6CDA94848E}"/>
              </a:ext>
            </a:extLst>
          </p:cNvPr>
          <p:cNvSpPr>
            <a:spLocks noGrp="1"/>
          </p:cNvSpPr>
          <p:nvPr>
            <p:ph type="title"/>
          </p:nvPr>
        </p:nvSpPr>
        <p:spPr>
          <a:xfrm>
            <a:off x="307102" y="258336"/>
            <a:ext cx="3961098" cy="755700"/>
          </a:xfrm>
        </p:spPr>
        <p:txBody>
          <a:bodyPr/>
          <a:lstStyle/>
          <a:p>
            <a:r>
              <a:rPr lang="en-US" dirty="0"/>
              <a:t>Container Storage</a:t>
            </a:r>
          </a:p>
        </p:txBody>
      </p:sp>
      <p:pic>
        <p:nvPicPr>
          <p:cNvPr id="5" name="Picture 4">
            <a:extLst>
              <a:ext uri="{FF2B5EF4-FFF2-40B4-BE49-F238E27FC236}">
                <a16:creationId xmlns:a16="http://schemas.microsoft.com/office/drawing/2014/main" id="{8C2F664F-B8C5-44F4-902A-B3293C19AD16}"/>
              </a:ext>
            </a:extLst>
          </p:cNvPr>
          <p:cNvPicPr>
            <a:picLocks noChangeAspect="1"/>
          </p:cNvPicPr>
          <p:nvPr/>
        </p:nvPicPr>
        <p:blipFill>
          <a:blip r:embed="rId2"/>
          <a:stretch>
            <a:fillRect/>
          </a:stretch>
        </p:blipFill>
        <p:spPr>
          <a:xfrm>
            <a:off x="132159" y="968794"/>
            <a:ext cx="4571826" cy="3205911"/>
          </a:xfrm>
          <a:prstGeom prst="rect">
            <a:avLst/>
          </a:prstGeom>
        </p:spPr>
      </p:pic>
      <p:pic>
        <p:nvPicPr>
          <p:cNvPr id="7" name="Graphic 6">
            <a:extLst>
              <a:ext uri="{FF2B5EF4-FFF2-40B4-BE49-F238E27FC236}">
                <a16:creationId xmlns:a16="http://schemas.microsoft.com/office/drawing/2014/main" id="{0EDEAEB2-0985-4545-8675-67257C21D8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3624" y="66139"/>
            <a:ext cx="1271430" cy="1271430"/>
          </a:xfrm>
          <a:prstGeom prst="rect">
            <a:avLst/>
          </a:prstGeom>
        </p:spPr>
      </p:pic>
      <p:sp>
        <p:nvSpPr>
          <p:cNvPr id="8" name="TextBox 7">
            <a:extLst>
              <a:ext uri="{FF2B5EF4-FFF2-40B4-BE49-F238E27FC236}">
                <a16:creationId xmlns:a16="http://schemas.microsoft.com/office/drawing/2014/main" id="{F22443AA-24B4-4FEE-8834-9B8405D0D51A}"/>
              </a:ext>
            </a:extLst>
          </p:cNvPr>
          <p:cNvSpPr txBox="1"/>
          <p:nvPr/>
        </p:nvSpPr>
        <p:spPr>
          <a:xfrm>
            <a:off x="6765054" y="445574"/>
            <a:ext cx="1685526" cy="523220"/>
          </a:xfrm>
          <a:prstGeom prst="rect">
            <a:avLst/>
          </a:prstGeom>
          <a:noFill/>
        </p:spPr>
        <p:txBody>
          <a:bodyPr wrap="square" rtlCol="0">
            <a:spAutoFit/>
          </a:bodyPr>
          <a:lstStyle/>
          <a:p>
            <a:pPr algn="ctr"/>
            <a:r>
              <a:rPr lang="en-US" dirty="0"/>
              <a:t>Azure Container Registry</a:t>
            </a:r>
          </a:p>
        </p:txBody>
      </p:sp>
      <p:pic>
        <p:nvPicPr>
          <p:cNvPr id="10" name="Picture 9">
            <a:extLst>
              <a:ext uri="{FF2B5EF4-FFF2-40B4-BE49-F238E27FC236}">
                <a16:creationId xmlns:a16="http://schemas.microsoft.com/office/drawing/2014/main" id="{238B24CE-1C92-4CCA-B29D-F7B21DA55832}"/>
              </a:ext>
            </a:extLst>
          </p:cNvPr>
          <p:cNvPicPr>
            <a:picLocks noChangeAspect="1"/>
          </p:cNvPicPr>
          <p:nvPr/>
        </p:nvPicPr>
        <p:blipFill>
          <a:blip r:embed="rId5"/>
          <a:stretch>
            <a:fillRect/>
          </a:stretch>
        </p:blipFill>
        <p:spPr>
          <a:xfrm>
            <a:off x="4703985" y="2179801"/>
            <a:ext cx="4404846" cy="2747374"/>
          </a:xfrm>
          <a:prstGeom prst="rect">
            <a:avLst/>
          </a:prstGeom>
        </p:spPr>
      </p:pic>
      <p:sp>
        <p:nvSpPr>
          <p:cNvPr id="11" name="TextBox 10">
            <a:extLst>
              <a:ext uri="{FF2B5EF4-FFF2-40B4-BE49-F238E27FC236}">
                <a16:creationId xmlns:a16="http://schemas.microsoft.com/office/drawing/2014/main" id="{06E7000A-386F-4F0C-955B-7D5115E5C10A}"/>
              </a:ext>
            </a:extLst>
          </p:cNvPr>
          <p:cNvSpPr txBox="1"/>
          <p:nvPr/>
        </p:nvSpPr>
        <p:spPr>
          <a:xfrm>
            <a:off x="203538" y="4168309"/>
            <a:ext cx="1120820" cy="307777"/>
          </a:xfrm>
          <a:prstGeom prst="rect">
            <a:avLst/>
          </a:prstGeom>
          <a:noFill/>
        </p:spPr>
        <p:txBody>
          <a:bodyPr wrap="none" rtlCol="0">
            <a:spAutoFit/>
          </a:bodyPr>
          <a:lstStyle/>
          <a:p>
            <a:r>
              <a:rPr lang="en-US" dirty="0" err="1"/>
              <a:t>DockerHub</a:t>
            </a:r>
            <a:endParaRPr lang="en-US" dirty="0"/>
          </a:p>
        </p:txBody>
      </p:sp>
      <p:sp>
        <p:nvSpPr>
          <p:cNvPr id="12" name="TextBox 11">
            <a:extLst>
              <a:ext uri="{FF2B5EF4-FFF2-40B4-BE49-F238E27FC236}">
                <a16:creationId xmlns:a16="http://schemas.microsoft.com/office/drawing/2014/main" id="{B523B979-4366-459D-A970-A2102AB00490}"/>
              </a:ext>
            </a:extLst>
          </p:cNvPr>
          <p:cNvSpPr txBox="1"/>
          <p:nvPr/>
        </p:nvSpPr>
        <p:spPr>
          <a:xfrm>
            <a:off x="6116769" y="1885103"/>
            <a:ext cx="1579278" cy="307777"/>
          </a:xfrm>
          <a:prstGeom prst="rect">
            <a:avLst/>
          </a:prstGeom>
          <a:noFill/>
        </p:spPr>
        <p:txBody>
          <a:bodyPr wrap="none" rtlCol="0">
            <a:spAutoFit/>
          </a:bodyPr>
          <a:lstStyle/>
          <a:p>
            <a:r>
              <a:rPr lang="en-US" dirty="0"/>
              <a:t>GitHub Packages</a:t>
            </a:r>
          </a:p>
        </p:txBody>
      </p:sp>
    </p:spTree>
    <p:extLst>
      <p:ext uri="{BB962C8B-B14F-4D97-AF65-F5344CB8AC3E}">
        <p14:creationId xmlns:p14="http://schemas.microsoft.com/office/powerpoint/2010/main" val="2569465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0C9A-D49F-42BE-91D9-5399280FFD7C}"/>
              </a:ext>
            </a:extLst>
          </p:cNvPr>
          <p:cNvSpPr>
            <a:spLocks noGrp="1"/>
          </p:cNvSpPr>
          <p:nvPr>
            <p:ph type="title"/>
          </p:nvPr>
        </p:nvSpPr>
        <p:spPr/>
        <p:txBody>
          <a:bodyPr/>
          <a:lstStyle/>
          <a:p>
            <a:r>
              <a:rPr lang="en-US" dirty="0"/>
              <a:t>Container Usage</a:t>
            </a:r>
          </a:p>
        </p:txBody>
      </p:sp>
      <p:sp>
        <p:nvSpPr>
          <p:cNvPr id="3" name="Text Placeholder 2">
            <a:extLst>
              <a:ext uri="{FF2B5EF4-FFF2-40B4-BE49-F238E27FC236}">
                <a16:creationId xmlns:a16="http://schemas.microsoft.com/office/drawing/2014/main" id="{B5B65BF9-D678-46D7-90C1-79834647F06B}"/>
              </a:ext>
            </a:extLst>
          </p:cNvPr>
          <p:cNvSpPr>
            <a:spLocks noGrp="1"/>
          </p:cNvSpPr>
          <p:nvPr>
            <p:ph type="body" idx="1"/>
          </p:nvPr>
        </p:nvSpPr>
        <p:spPr/>
        <p:txBody>
          <a:bodyPr/>
          <a:lstStyle/>
          <a:p>
            <a:r>
              <a:rPr lang="en-US" dirty="0"/>
              <a:t>Deploy containerized applications to Azure for quick and scalable use.</a:t>
            </a:r>
          </a:p>
          <a:p>
            <a:endParaRPr lang="en-US" dirty="0"/>
          </a:p>
          <a:p>
            <a:r>
              <a:rPr lang="en-US" dirty="0"/>
              <a:t>Pick the Runtime Stack (Node, .NET, Python, etc.) and OS (Linux or Windows)</a:t>
            </a:r>
          </a:p>
          <a:p>
            <a:endParaRPr lang="en-US" dirty="0"/>
          </a:p>
          <a:p>
            <a:r>
              <a:rPr lang="en-US" dirty="0"/>
              <a:t>Pick the size of machine (RAM, CPUs, GPUs)</a:t>
            </a:r>
          </a:p>
        </p:txBody>
      </p:sp>
      <p:pic>
        <p:nvPicPr>
          <p:cNvPr id="5" name="Graphic 4">
            <a:extLst>
              <a:ext uri="{FF2B5EF4-FFF2-40B4-BE49-F238E27FC236}">
                <a16:creationId xmlns:a16="http://schemas.microsoft.com/office/drawing/2014/main" id="{DF42D80A-2157-4575-9402-4A9032F7B0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2192" y="857250"/>
            <a:ext cx="914400" cy="914400"/>
          </a:xfrm>
          <a:prstGeom prst="rect">
            <a:avLst/>
          </a:prstGeom>
        </p:spPr>
      </p:pic>
      <p:pic>
        <p:nvPicPr>
          <p:cNvPr id="7" name="Graphic 6">
            <a:extLst>
              <a:ext uri="{FF2B5EF4-FFF2-40B4-BE49-F238E27FC236}">
                <a16:creationId xmlns:a16="http://schemas.microsoft.com/office/drawing/2014/main" id="{1C3D9D33-C194-4349-9F29-CC306E14A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3600" y="857250"/>
            <a:ext cx="914400" cy="914400"/>
          </a:xfrm>
          <a:prstGeom prst="rect">
            <a:avLst/>
          </a:prstGeom>
        </p:spPr>
      </p:pic>
      <p:sp>
        <p:nvSpPr>
          <p:cNvPr id="8" name="TextBox 7">
            <a:extLst>
              <a:ext uri="{FF2B5EF4-FFF2-40B4-BE49-F238E27FC236}">
                <a16:creationId xmlns:a16="http://schemas.microsoft.com/office/drawing/2014/main" id="{587834F4-73C5-4F02-AEF6-DAAAFFF9E122}"/>
              </a:ext>
            </a:extLst>
          </p:cNvPr>
          <p:cNvSpPr txBox="1"/>
          <p:nvPr/>
        </p:nvSpPr>
        <p:spPr>
          <a:xfrm>
            <a:off x="4124599" y="1771650"/>
            <a:ext cx="1529586" cy="307777"/>
          </a:xfrm>
          <a:prstGeom prst="rect">
            <a:avLst/>
          </a:prstGeom>
          <a:noFill/>
        </p:spPr>
        <p:txBody>
          <a:bodyPr wrap="none" rtlCol="0">
            <a:spAutoFit/>
          </a:bodyPr>
          <a:lstStyle/>
          <a:p>
            <a:pPr algn="ctr"/>
            <a:r>
              <a:rPr lang="en-US" dirty="0"/>
              <a:t>Azure Web Apps</a:t>
            </a:r>
          </a:p>
        </p:txBody>
      </p:sp>
      <p:sp>
        <p:nvSpPr>
          <p:cNvPr id="9" name="TextBox 8">
            <a:extLst>
              <a:ext uri="{FF2B5EF4-FFF2-40B4-BE49-F238E27FC236}">
                <a16:creationId xmlns:a16="http://schemas.microsoft.com/office/drawing/2014/main" id="{4DF12E14-6228-4852-8BD9-3D22A06CC849}"/>
              </a:ext>
            </a:extLst>
          </p:cNvPr>
          <p:cNvSpPr txBox="1"/>
          <p:nvPr/>
        </p:nvSpPr>
        <p:spPr>
          <a:xfrm>
            <a:off x="6343691" y="1771650"/>
            <a:ext cx="2294218" cy="307777"/>
          </a:xfrm>
          <a:prstGeom prst="rect">
            <a:avLst/>
          </a:prstGeom>
          <a:noFill/>
        </p:spPr>
        <p:txBody>
          <a:bodyPr wrap="none" rtlCol="0">
            <a:spAutoFit/>
          </a:bodyPr>
          <a:lstStyle/>
          <a:p>
            <a:pPr algn="ctr"/>
            <a:r>
              <a:rPr lang="en-US" dirty="0"/>
              <a:t>Azure Container Instances</a:t>
            </a:r>
          </a:p>
        </p:txBody>
      </p:sp>
      <p:pic>
        <p:nvPicPr>
          <p:cNvPr id="11" name="Graphic 10">
            <a:extLst>
              <a:ext uri="{FF2B5EF4-FFF2-40B4-BE49-F238E27FC236}">
                <a16:creationId xmlns:a16="http://schemas.microsoft.com/office/drawing/2014/main" id="{5078D1AC-16C1-438D-B409-861AD2B65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7440" y="2661871"/>
            <a:ext cx="914400" cy="914400"/>
          </a:xfrm>
          <a:prstGeom prst="rect">
            <a:avLst/>
          </a:prstGeom>
        </p:spPr>
      </p:pic>
      <p:sp>
        <p:nvSpPr>
          <p:cNvPr id="12" name="TextBox 11">
            <a:extLst>
              <a:ext uri="{FF2B5EF4-FFF2-40B4-BE49-F238E27FC236}">
                <a16:creationId xmlns:a16="http://schemas.microsoft.com/office/drawing/2014/main" id="{9BCB9AA7-8287-4957-8C4C-78401D99074E}"/>
              </a:ext>
            </a:extLst>
          </p:cNvPr>
          <p:cNvSpPr txBox="1"/>
          <p:nvPr/>
        </p:nvSpPr>
        <p:spPr>
          <a:xfrm>
            <a:off x="5091958" y="3576271"/>
            <a:ext cx="2265364" cy="307777"/>
          </a:xfrm>
          <a:prstGeom prst="rect">
            <a:avLst/>
          </a:prstGeom>
          <a:noFill/>
        </p:spPr>
        <p:txBody>
          <a:bodyPr wrap="none" rtlCol="0">
            <a:spAutoFit/>
          </a:bodyPr>
          <a:lstStyle/>
          <a:p>
            <a:pPr algn="ctr"/>
            <a:r>
              <a:rPr lang="en-US" dirty="0"/>
              <a:t>Azure Kubernetes Service</a:t>
            </a:r>
          </a:p>
        </p:txBody>
      </p:sp>
    </p:spTree>
    <p:extLst>
      <p:ext uri="{BB962C8B-B14F-4D97-AF65-F5344CB8AC3E}">
        <p14:creationId xmlns:p14="http://schemas.microsoft.com/office/powerpoint/2010/main" val="911511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3642-BC91-4615-B876-C58E2A8A9BA1}"/>
              </a:ext>
            </a:extLst>
          </p:cNvPr>
          <p:cNvSpPr>
            <a:spLocks noGrp="1"/>
          </p:cNvSpPr>
          <p:nvPr>
            <p:ph type="title"/>
          </p:nvPr>
        </p:nvSpPr>
        <p:spPr>
          <a:xfrm>
            <a:off x="319500" y="704868"/>
            <a:ext cx="2808000" cy="815366"/>
          </a:xfrm>
        </p:spPr>
        <p:txBody>
          <a:bodyPr/>
          <a:lstStyle/>
          <a:p>
            <a:r>
              <a:rPr lang="en-US" dirty="0"/>
              <a:t>Container Orchestration</a:t>
            </a:r>
          </a:p>
        </p:txBody>
      </p:sp>
      <p:sp>
        <p:nvSpPr>
          <p:cNvPr id="3" name="Text Placeholder 2">
            <a:extLst>
              <a:ext uri="{FF2B5EF4-FFF2-40B4-BE49-F238E27FC236}">
                <a16:creationId xmlns:a16="http://schemas.microsoft.com/office/drawing/2014/main" id="{4465C07D-B063-4087-B553-A9C939037404}"/>
              </a:ext>
            </a:extLst>
          </p:cNvPr>
          <p:cNvSpPr>
            <a:spLocks noGrp="1"/>
          </p:cNvSpPr>
          <p:nvPr>
            <p:ph type="body" idx="1"/>
          </p:nvPr>
        </p:nvSpPr>
        <p:spPr>
          <a:xfrm>
            <a:off x="319500" y="1575911"/>
            <a:ext cx="2808000" cy="3077093"/>
          </a:xfrm>
        </p:spPr>
        <p:txBody>
          <a:bodyPr/>
          <a:lstStyle/>
          <a:p>
            <a:r>
              <a:rPr lang="en-US" dirty="0"/>
              <a:t>Once containers are created, use container orchestration to organize, coordinate, and schedule their use.</a:t>
            </a:r>
          </a:p>
          <a:p>
            <a:endParaRPr lang="en-US" dirty="0"/>
          </a:p>
          <a:p>
            <a:r>
              <a:rPr lang="en-US" dirty="0"/>
              <a:t>Useful for scaling containers and making use of distributed environments</a:t>
            </a:r>
          </a:p>
          <a:p>
            <a:endParaRPr lang="en-US" dirty="0"/>
          </a:p>
          <a:p>
            <a:r>
              <a:rPr lang="en-US" dirty="0"/>
              <a:t>Other capabilities:</a:t>
            </a:r>
          </a:p>
          <a:p>
            <a:pPr lvl="1">
              <a:spcBef>
                <a:spcPts val="0"/>
              </a:spcBef>
            </a:pPr>
            <a:r>
              <a:rPr lang="en-US" dirty="0"/>
              <a:t>Security management</a:t>
            </a:r>
          </a:p>
          <a:p>
            <a:pPr lvl="1">
              <a:spcBef>
                <a:spcPts val="0"/>
              </a:spcBef>
            </a:pPr>
            <a:r>
              <a:rPr lang="en-US" dirty="0"/>
              <a:t>API Serving</a:t>
            </a:r>
          </a:p>
          <a:p>
            <a:pPr lvl="1">
              <a:spcBef>
                <a:spcPts val="0"/>
              </a:spcBef>
            </a:pPr>
            <a:r>
              <a:rPr lang="en-US" dirty="0"/>
              <a:t>Resource Monitoring</a:t>
            </a:r>
          </a:p>
          <a:p>
            <a:pPr lvl="1">
              <a:spcBef>
                <a:spcPts val="0"/>
              </a:spcBef>
            </a:pPr>
            <a:r>
              <a:rPr lang="en-US" dirty="0"/>
              <a:t>Load Balancing</a:t>
            </a:r>
          </a:p>
        </p:txBody>
      </p:sp>
      <p:pic>
        <p:nvPicPr>
          <p:cNvPr id="2052" name="Picture 4" descr="Image result for mesos">
            <a:extLst>
              <a:ext uri="{FF2B5EF4-FFF2-40B4-BE49-F238E27FC236}">
                <a16:creationId xmlns:a16="http://schemas.microsoft.com/office/drawing/2014/main" id="{0674BA97-CA42-4DE4-B84D-853EBFE4C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089" y="1575911"/>
            <a:ext cx="3468254" cy="1260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ubernetes logo">
            <a:extLst>
              <a:ext uri="{FF2B5EF4-FFF2-40B4-BE49-F238E27FC236}">
                <a16:creationId xmlns:a16="http://schemas.microsoft.com/office/drawing/2014/main" id="{DEE686BF-ACAC-40DE-AEF0-DCDC3A4C6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9" y="442883"/>
            <a:ext cx="4572039" cy="987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ocker swarm logo">
            <a:extLst>
              <a:ext uri="{FF2B5EF4-FFF2-40B4-BE49-F238E27FC236}">
                <a16:creationId xmlns:a16="http://schemas.microsoft.com/office/drawing/2014/main" id="{3E0AB188-1564-4F72-9975-65AA4DFF7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330" y="2816243"/>
            <a:ext cx="1629936" cy="16061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ocker swarm logo">
            <a:extLst>
              <a:ext uri="{FF2B5EF4-FFF2-40B4-BE49-F238E27FC236}">
                <a16:creationId xmlns:a16="http://schemas.microsoft.com/office/drawing/2014/main" id="{D1FDC6DC-4101-4F65-B2F5-F9FF86418C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063" y="2930960"/>
            <a:ext cx="2560484" cy="139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2F3F9E-6E01-4F4F-9A19-02FB103685A4}"/>
              </a:ext>
            </a:extLst>
          </p:cNvPr>
          <p:cNvSpPr/>
          <p:nvPr/>
        </p:nvSpPr>
        <p:spPr>
          <a:xfrm>
            <a:off x="3537651" y="4870630"/>
            <a:ext cx="575491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6"/>
              </a:rPr>
              <a:t>https://azure.microsoft.com/en-us/resources/videos/azure-kubernetes-service-overview/</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925947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upload.wikimedia.org/wikipedia/commons/b/be/Kubernetes.png">
            <a:extLst>
              <a:ext uri="{FF2B5EF4-FFF2-40B4-BE49-F238E27FC236}">
                <a16:creationId xmlns:a16="http://schemas.microsoft.com/office/drawing/2014/main" id="{10F90FC7-F2B7-4DA7-A855-52E29C82A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205" y="1845598"/>
            <a:ext cx="4658795" cy="32979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6423CD-4E5D-475E-AA52-1B0AE083C281}"/>
              </a:ext>
            </a:extLst>
          </p:cNvPr>
          <p:cNvSpPr>
            <a:spLocks noGrp="1"/>
          </p:cNvSpPr>
          <p:nvPr>
            <p:ph type="title"/>
          </p:nvPr>
        </p:nvSpPr>
        <p:spPr/>
        <p:txBody>
          <a:bodyPr/>
          <a:lstStyle/>
          <a:p>
            <a:endParaRPr lang="en-US"/>
          </a:p>
        </p:txBody>
      </p:sp>
      <p:pic>
        <p:nvPicPr>
          <p:cNvPr id="3074" name="Picture 2" descr="Image result for mesos">
            <a:extLst>
              <a:ext uri="{FF2B5EF4-FFF2-40B4-BE49-F238E27FC236}">
                <a16:creationId xmlns:a16="http://schemas.microsoft.com/office/drawing/2014/main" id="{57B6197A-16C2-455D-A56A-9D27052A15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524" y="323413"/>
            <a:ext cx="4676099" cy="32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649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1F2A044-92DC-4F79-AEF0-76986C4BD5FB}"/>
              </a:ext>
            </a:extLst>
          </p:cNvPr>
          <p:cNvSpPr/>
          <p:nvPr/>
        </p:nvSpPr>
        <p:spPr>
          <a:xfrm>
            <a:off x="2057401" y="769578"/>
            <a:ext cx="5434012" cy="4224554"/>
          </a:xfrm>
          <a:prstGeom prst="flowChartProcess">
            <a:avLst/>
          </a:prstGeom>
          <a:solidFill>
            <a:schemeClr val="bg1"/>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AKS</a:t>
            </a:r>
          </a:p>
        </p:txBody>
      </p:sp>
      <p:sp>
        <p:nvSpPr>
          <p:cNvPr id="2" name="Title 1">
            <a:extLst>
              <a:ext uri="{FF2B5EF4-FFF2-40B4-BE49-F238E27FC236}">
                <a16:creationId xmlns:a16="http://schemas.microsoft.com/office/drawing/2014/main" id="{287020C1-A9D3-4D31-9EAE-BB9FE42F02BF}"/>
              </a:ext>
            </a:extLst>
          </p:cNvPr>
          <p:cNvSpPr>
            <a:spLocks noGrp="1"/>
          </p:cNvSpPr>
          <p:nvPr>
            <p:ph type="title"/>
          </p:nvPr>
        </p:nvSpPr>
        <p:spPr>
          <a:xfrm>
            <a:off x="254525" y="323413"/>
            <a:ext cx="8625525" cy="366235"/>
          </a:xfrm>
        </p:spPr>
        <p:txBody>
          <a:bodyPr>
            <a:normAutofit fontScale="90000"/>
          </a:bodyPr>
          <a:lstStyle/>
          <a:p>
            <a:r>
              <a:rPr lang="en-US" dirty="0"/>
              <a:t>Bioinformatics Pipelines in AKS</a:t>
            </a:r>
          </a:p>
        </p:txBody>
      </p:sp>
      <p:sp>
        <p:nvSpPr>
          <p:cNvPr id="4" name="Cylinder 3">
            <a:extLst>
              <a:ext uri="{FF2B5EF4-FFF2-40B4-BE49-F238E27FC236}">
                <a16:creationId xmlns:a16="http://schemas.microsoft.com/office/drawing/2014/main" id="{258F2AC5-DA29-4EDF-8817-164284F06AF8}"/>
              </a:ext>
            </a:extLst>
          </p:cNvPr>
          <p:cNvSpPr/>
          <p:nvPr/>
        </p:nvSpPr>
        <p:spPr>
          <a:xfrm rot="5400000">
            <a:off x="698531" y="68036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A Queue</a:t>
            </a:r>
          </a:p>
        </p:txBody>
      </p:sp>
      <p:sp>
        <p:nvSpPr>
          <p:cNvPr id="5" name="Cylinder 4">
            <a:extLst>
              <a:ext uri="{FF2B5EF4-FFF2-40B4-BE49-F238E27FC236}">
                <a16:creationId xmlns:a16="http://schemas.microsoft.com/office/drawing/2014/main" id="{F9530499-5548-4176-A2D1-446C30CCA653}"/>
              </a:ext>
            </a:extLst>
          </p:cNvPr>
          <p:cNvSpPr/>
          <p:nvPr/>
        </p:nvSpPr>
        <p:spPr>
          <a:xfrm rot="5400000">
            <a:off x="698530" y="1675295"/>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B Queue</a:t>
            </a:r>
          </a:p>
        </p:txBody>
      </p:sp>
      <p:sp>
        <p:nvSpPr>
          <p:cNvPr id="7" name="TextBox 6">
            <a:extLst>
              <a:ext uri="{FF2B5EF4-FFF2-40B4-BE49-F238E27FC236}">
                <a16:creationId xmlns:a16="http://schemas.microsoft.com/office/drawing/2014/main" id="{803F3E8A-D7B5-4274-ABC2-142DE0293066}"/>
              </a:ext>
            </a:extLst>
          </p:cNvPr>
          <p:cNvSpPr txBox="1"/>
          <p:nvPr/>
        </p:nvSpPr>
        <p:spPr>
          <a:xfrm rot="5400000">
            <a:off x="775973" y="4351843"/>
            <a:ext cx="530915" cy="507831"/>
          </a:xfrm>
          <a:prstGeom prst="rect">
            <a:avLst/>
          </a:prstGeom>
          <a:noFill/>
        </p:spPr>
        <p:txBody>
          <a:bodyPr wrap="none" rtlCol="0">
            <a:spAutoFit/>
          </a:bodyPr>
          <a:lstStyle/>
          <a:p>
            <a:pPr algn="ctr" defTabSz="685800">
              <a:buClrTx/>
              <a:defRPr/>
            </a:pPr>
            <a:r>
              <a:rPr lang="en-US" sz="2700" kern="1200">
                <a:solidFill>
                  <a:prstClr val="black"/>
                </a:solidFill>
                <a:ea typeface="+mn-ea"/>
                <a:cs typeface="+mn-cs"/>
              </a:rPr>
              <a:t>…</a:t>
            </a:r>
          </a:p>
        </p:txBody>
      </p:sp>
      <p:sp>
        <p:nvSpPr>
          <p:cNvPr id="9" name="Cylinder 8">
            <a:extLst>
              <a:ext uri="{FF2B5EF4-FFF2-40B4-BE49-F238E27FC236}">
                <a16:creationId xmlns:a16="http://schemas.microsoft.com/office/drawing/2014/main" id="{DBF95817-A4C8-4370-980F-27826852F635}"/>
              </a:ext>
            </a:extLst>
          </p:cNvPr>
          <p:cNvSpPr/>
          <p:nvPr/>
        </p:nvSpPr>
        <p:spPr>
          <a:xfrm rot="5400000">
            <a:off x="698529" y="2669468"/>
            <a:ext cx="685800" cy="2294585"/>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buClrTx/>
              <a:defRPr/>
            </a:pPr>
            <a:r>
              <a:rPr lang="en-US" sz="1350" kern="1200" dirty="0">
                <a:solidFill>
                  <a:sysClr val="windowText" lastClr="000000"/>
                </a:solidFill>
                <a:latin typeface="Arial" panose="020B0604020202020204"/>
              </a:rPr>
              <a:t>Task C Queue</a:t>
            </a:r>
          </a:p>
        </p:txBody>
      </p:sp>
      <p:sp>
        <p:nvSpPr>
          <p:cNvPr id="8" name="Flowchart: Process 7">
            <a:extLst>
              <a:ext uri="{FF2B5EF4-FFF2-40B4-BE49-F238E27FC236}">
                <a16:creationId xmlns:a16="http://schemas.microsoft.com/office/drawing/2014/main" id="{21EF16C7-4908-4C56-B94E-C404145CDD9E}"/>
              </a:ext>
            </a:extLst>
          </p:cNvPr>
          <p:cNvSpPr/>
          <p:nvPr/>
        </p:nvSpPr>
        <p:spPr>
          <a:xfrm>
            <a:off x="4057650" y="1484756"/>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A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1" name="Flowchart: Process 10">
            <a:extLst>
              <a:ext uri="{FF2B5EF4-FFF2-40B4-BE49-F238E27FC236}">
                <a16:creationId xmlns:a16="http://schemas.microsoft.com/office/drawing/2014/main" id="{7D0AF4AF-5554-4785-8592-4F05A43D471B}"/>
              </a:ext>
            </a:extLst>
          </p:cNvPr>
          <p:cNvSpPr/>
          <p:nvPr/>
        </p:nvSpPr>
        <p:spPr>
          <a:xfrm>
            <a:off x="2700986" y="866888"/>
            <a:ext cx="903365" cy="506272"/>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Control Plane</a:t>
            </a:r>
          </a:p>
        </p:txBody>
      </p:sp>
      <p:sp>
        <p:nvSpPr>
          <p:cNvPr id="12" name="Flowchart: Process 11">
            <a:extLst>
              <a:ext uri="{FF2B5EF4-FFF2-40B4-BE49-F238E27FC236}">
                <a16:creationId xmlns:a16="http://schemas.microsoft.com/office/drawing/2014/main" id="{C19AC7BD-DBA4-40D3-BB76-44AA55BDB86B}"/>
              </a:ext>
            </a:extLst>
          </p:cNvPr>
          <p:cNvSpPr/>
          <p:nvPr/>
        </p:nvSpPr>
        <p:spPr>
          <a:xfrm>
            <a:off x="2700986" y="2480453"/>
            <a:ext cx="903365" cy="683511"/>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85800">
              <a:buClrTx/>
              <a:defRPr/>
            </a:pPr>
            <a:r>
              <a:rPr lang="en-US" sz="1350" kern="1200">
                <a:solidFill>
                  <a:sysClr val="windowText" lastClr="000000"/>
                </a:solidFill>
                <a:latin typeface="Arial" panose="020B0604020202020204"/>
              </a:rPr>
              <a:t>Queue Master</a:t>
            </a:r>
          </a:p>
          <a:p>
            <a:pPr algn="ctr" defTabSz="685800">
              <a:buClrTx/>
              <a:defRPr/>
            </a:pPr>
            <a:r>
              <a:rPr lang="en-US" sz="825" kern="1200">
                <a:solidFill>
                  <a:sysClr val="windowText" lastClr="000000"/>
                </a:solidFill>
                <a:latin typeface="Arial" panose="020B0604020202020204"/>
              </a:rPr>
              <a:t>(single node)</a:t>
            </a:r>
            <a:endParaRPr lang="en-US" sz="1350" kern="1200">
              <a:solidFill>
                <a:sysClr val="windowText" lastClr="000000"/>
              </a:solidFill>
              <a:latin typeface="Arial" panose="020B0604020202020204"/>
            </a:endParaRPr>
          </a:p>
        </p:txBody>
      </p:sp>
      <p:sp>
        <p:nvSpPr>
          <p:cNvPr id="13" name="Flowchart: Process 12">
            <a:extLst>
              <a:ext uri="{FF2B5EF4-FFF2-40B4-BE49-F238E27FC236}">
                <a16:creationId xmlns:a16="http://schemas.microsoft.com/office/drawing/2014/main" id="{C528FDE1-D2E3-4185-95E4-0EB794AA980A}"/>
              </a:ext>
            </a:extLst>
          </p:cNvPr>
          <p:cNvSpPr/>
          <p:nvPr/>
        </p:nvSpPr>
        <p:spPr>
          <a:xfrm>
            <a:off x="4057650" y="2478543"/>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B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4" name="Flowchart: Process 13">
            <a:extLst>
              <a:ext uri="{FF2B5EF4-FFF2-40B4-BE49-F238E27FC236}">
                <a16:creationId xmlns:a16="http://schemas.microsoft.com/office/drawing/2014/main" id="{E1CC0ADD-24FF-456E-8F16-491AC2A5E496}"/>
              </a:ext>
            </a:extLst>
          </p:cNvPr>
          <p:cNvSpPr/>
          <p:nvPr/>
        </p:nvSpPr>
        <p:spPr>
          <a:xfrm>
            <a:off x="4057650" y="3473860"/>
            <a:ext cx="2210845" cy="68580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C </a:t>
            </a:r>
            <a:r>
              <a:rPr lang="en-US" sz="1350" kern="1200" dirty="0" err="1">
                <a:solidFill>
                  <a:sysClr val="windowText" lastClr="000000"/>
                </a:solidFill>
                <a:latin typeface="Arial" panose="020B0604020202020204"/>
              </a:rPr>
              <a:t>Nodepool</a:t>
            </a:r>
            <a:endParaRPr lang="en-US" sz="1350" kern="1200" dirty="0">
              <a:solidFill>
                <a:sysClr val="windowText" lastClr="000000"/>
              </a:solidFill>
              <a:latin typeface="Arial" panose="020B0604020202020204"/>
            </a:endParaRPr>
          </a:p>
        </p:txBody>
      </p:sp>
      <p:sp>
        <p:nvSpPr>
          <p:cNvPr id="15" name="TextBox 14">
            <a:extLst>
              <a:ext uri="{FF2B5EF4-FFF2-40B4-BE49-F238E27FC236}">
                <a16:creationId xmlns:a16="http://schemas.microsoft.com/office/drawing/2014/main" id="{C96C9363-A632-4112-8B71-BEBD448DFEF5}"/>
              </a:ext>
            </a:extLst>
          </p:cNvPr>
          <p:cNvSpPr txBox="1"/>
          <p:nvPr/>
        </p:nvSpPr>
        <p:spPr>
          <a:xfrm rot="5400000">
            <a:off x="5009195" y="420492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16" name="Flowchart: Process 15">
            <a:extLst>
              <a:ext uri="{FF2B5EF4-FFF2-40B4-BE49-F238E27FC236}">
                <a16:creationId xmlns:a16="http://schemas.microsoft.com/office/drawing/2014/main" id="{3F7BCCC6-EB21-4679-AFFD-D6BB77E867D9}"/>
              </a:ext>
            </a:extLst>
          </p:cNvPr>
          <p:cNvSpPr/>
          <p:nvPr/>
        </p:nvSpPr>
        <p:spPr>
          <a:xfrm>
            <a:off x="4118372" y="1755857"/>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7" name="Flowchart: Process 16">
            <a:extLst>
              <a:ext uri="{FF2B5EF4-FFF2-40B4-BE49-F238E27FC236}">
                <a16:creationId xmlns:a16="http://schemas.microsoft.com/office/drawing/2014/main" id="{19CEAF1B-B421-4645-8197-1D7B287FDE29}"/>
              </a:ext>
            </a:extLst>
          </p:cNvPr>
          <p:cNvSpPr/>
          <p:nvPr/>
        </p:nvSpPr>
        <p:spPr>
          <a:xfrm>
            <a:off x="4118372" y="274209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sp>
        <p:nvSpPr>
          <p:cNvPr id="18" name="Flowchart: Process 17">
            <a:extLst>
              <a:ext uri="{FF2B5EF4-FFF2-40B4-BE49-F238E27FC236}">
                <a16:creationId xmlns:a16="http://schemas.microsoft.com/office/drawing/2014/main" id="{8BC04208-F2CF-4572-9AA6-57135D61473D}"/>
              </a:ext>
            </a:extLst>
          </p:cNvPr>
          <p:cNvSpPr/>
          <p:nvPr/>
        </p:nvSpPr>
        <p:spPr>
          <a:xfrm>
            <a:off x="4118372" y="3748305"/>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a:solidFill>
                  <a:sysClr val="windowText" lastClr="000000"/>
                </a:solidFill>
                <a:latin typeface="Arial" panose="020B0604020202020204"/>
              </a:rPr>
              <a:t>Pod</a:t>
            </a:r>
            <a:r>
              <a:rPr lang="en-US" sz="1350" kern="1200" baseline="-25000">
                <a:solidFill>
                  <a:sysClr val="windowText" lastClr="000000"/>
                </a:solidFill>
                <a:latin typeface="Arial" panose="020B0604020202020204"/>
              </a:rPr>
              <a:t>1</a:t>
            </a:r>
          </a:p>
        </p:txBody>
      </p:sp>
      <p:cxnSp>
        <p:nvCxnSpPr>
          <p:cNvPr id="20" name="Connector: Elbow 19">
            <a:extLst>
              <a:ext uri="{FF2B5EF4-FFF2-40B4-BE49-F238E27FC236}">
                <a16:creationId xmlns:a16="http://schemas.microsoft.com/office/drawing/2014/main" id="{3BEEF610-47A5-452F-B187-EAB4436EDFC3}"/>
              </a:ext>
            </a:extLst>
          </p:cNvPr>
          <p:cNvCxnSpPr>
            <a:cxnSpLocks/>
            <a:stCxn id="4" idx="1"/>
            <a:endCxn id="12" idx="1"/>
          </p:cNvCxnSpPr>
          <p:nvPr/>
        </p:nvCxnSpPr>
        <p:spPr>
          <a:xfrm>
            <a:off x="2188724" y="1827657"/>
            <a:ext cx="512263" cy="99455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678173D-81FD-4170-A8DF-367ACAAE7790}"/>
              </a:ext>
            </a:extLst>
          </p:cNvPr>
          <p:cNvCxnSpPr>
            <a:cxnSpLocks/>
            <a:stCxn id="9" idx="1"/>
            <a:endCxn id="12" idx="1"/>
          </p:cNvCxnSpPr>
          <p:nvPr/>
        </p:nvCxnSpPr>
        <p:spPr>
          <a:xfrm flipV="1">
            <a:off x="2188723" y="2822208"/>
            <a:ext cx="512264" cy="99455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F462C3-458A-4391-88B6-A5975034DA72}"/>
              </a:ext>
            </a:extLst>
          </p:cNvPr>
          <p:cNvCxnSpPr>
            <a:cxnSpLocks/>
            <a:stCxn id="12" idx="3"/>
            <a:endCxn id="8" idx="1"/>
          </p:cNvCxnSpPr>
          <p:nvPr/>
        </p:nvCxnSpPr>
        <p:spPr>
          <a:xfrm flipV="1">
            <a:off x="3604351" y="1827657"/>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49BA765-472A-4310-80F5-AFB344E203A8}"/>
              </a:ext>
            </a:extLst>
          </p:cNvPr>
          <p:cNvCxnSpPr>
            <a:cxnSpLocks/>
            <a:stCxn id="12" idx="3"/>
            <a:endCxn id="14" idx="1"/>
          </p:cNvCxnSpPr>
          <p:nvPr/>
        </p:nvCxnSpPr>
        <p:spPr>
          <a:xfrm>
            <a:off x="3604351" y="2822208"/>
            <a:ext cx="453299" cy="994552"/>
          </a:xfrm>
          <a:prstGeom prst="bentConnector3">
            <a:avLst>
              <a:gd name="adj1" fmla="val 50000"/>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41F9990-6A7B-4F6B-841B-80FD0AF85471}"/>
              </a:ext>
            </a:extLst>
          </p:cNvPr>
          <p:cNvCxnSpPr>
            <a:cxnSpLocks/>
            <a:stCxn id="5" idx="1"/>
            <a:endCxn id="12" idx="1"/>
          </p:cNvCxnSpPr>
          <p:nvPr/>
        </p:nvCxnSpPr>
        <p:spPr>
          <a:xfrm flipV="1">
            <a:off x="2188723" y="2822208"/>
            <a:ext cx="512264" cy="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9C92B0D-0BB5-4140-91C9-8F35798B2C50}"/>
              </a:ext>
            </a:extLst>
          </p:cNvPr>
          <p:cNvCxnSpPr>
            <a:cxnSpLocks/>
            <a:stCxn id="12" idx="3"/>
            <a:endCxn id="13" idx="1"/>
          </p:cNvCxnSpPr>
          <p:nvPr/>
        </p:nvCxnSpPr>
        <p:spPr>
          <a:xfrm flipV="1">
            <a:off x="3604351" y="2821443"/>
            <a:ext cx="453299" cy="765"/>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D7597C-691F-48BC-A48C-1356EDD59DF2}"/>
              </a:ext>
            </a:extLst>
          </p:cNvPr>
          <p:cNvCxnSpPr>
            <a:cxnSpLocks/>
            <a:stCxn id="11" idx="2"/>
            <a:endCxn id="12" idx="0"/>
          </p:cNvCxnSpPr>
          <p:nvPr/>
        </p:nvCxnSpPr>
        <p:spPr>
          <a:xfrm>
            <a:off x="3152669" y="1373160"/>
            <a:ext cx="0" cy="1107293"/>
          </a:xfrm>
          <a:prstGeom prst="straightConnector1">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B9F3E21-91DC-493F-8EC8-BD91F78573A9}"/>
              </a:ext>
            </a:extLst>
          </p:cNvPr>
          <p:cNvCxnSpPr>
            <a:cxnSpLocks/>
            <a:stCxn id="11" idx="3"/>
            <a:endCxn id="8" idx="3"/>
          </p:cNvCxnSpPr>
          <p:nvPr/>
        </p:nvCxnSpPr>
        <p:spPr>
          <a:xfrm>
            <a:off x="3604351" y="1120024"/>
            <a:ext cx="2664144" cy="707633"/>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26BBFD81-2ED3-4BAB-9CDC-200905B1301E}"/>
              </a:ext>
            </a:extLst>
          </p:cNvPr>
          <p:cNvCxnSpPr>
            <a:cxnSpLocks/>
            <a:stCxn id="11" idx="3"/>
            <a:endCxn id="13" idx="3"/>
          </p:cNvCxnSpPr>
          <p:nvPr/>
        </p:nvCxnSpPr>
        <p:spPr>
          <a:xfrm>
            <a:off x="3604351" y="1120024"/>
            <a:ext cx="2664144" cy="1701419"/>
          </a:xfrm>
          <a:prstGeom prst="bentConnector3">
            <a:avLst>
              <a:gd name="adj1" fmla="val 10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4C0CCF84-A9BE-45E2-A566-BAB53B7B202B}"/>
              </a:ext>
            </a:extLst>
          </p:cNvPr>
          <p:cNvCxnSpPr>
            <a:cxnSpLocks/>
            <a:stCxn id="14" idx="3"/>
            <a:endCxn id="11" idx="3"/>
          </p:cNvCxnSpPr>
          <p:nvPr/>
        </p:nvCxnSpPr>
        <p:spPr>
          <a:xfrm flipH="1" flipV="1">
            <a:off x="3604351" y="1120024"/>
            <a:ext cx="2664144" cy="2696736"/>
          </a:xfrm>
          <a:prstGeom prst="bentConnector3">
            <a:avLst>
              <a:gd name="adj1" fmla="val -6435"/>
            </a:avLst>
          </a:prstGeom>
          <a:ln w="381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6A578AC-107F-4511-9435-84D0A80C478D}"/>
              </a:ext>
            </a:extLst>
          </p:cNvPr>
          <p:cNvSpPr txBox="1"/>
          <p:nvPr/>
        </p:nvSpPr>
        <p:spPr>
          <a:xfrm rot="16200000">
            <a:off x="2505260" y="1801276"/>
            <a:ext cx="1087067"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Request Pods</a:t>
            </a:r>
          </a:p>
        </p:txBody>
      </p:sp>
      <p:sp>
        <p:nvSpPr>
          <p:cNvPr id="71" name="TextBox 70">
            <a:extLst>
              <a:ext uri="{FF2B5EF4-FFF2-40B4-BE49-F238E27FC236}">
                <a16:creationId xmlns:a16="http://schemas.microsoft.com/office/drawing/2014/main" id="{BF1A68ED-1B22-491D-9B98-2EC191AFD654}"/>
              </a:ext>
            </a:extLst>
          </p:cNvPr>
          <p:cNvSpPr txBox="1"/>
          <p:nvPr/>
        </p:nvSpPr>
        <p:spPr>
          <a:xfrm rot="16200000">
            <a:off x="3249295" y="1929909"/>
            <a:ext cx="786797" cy="369332"/>
          </a:xfrm>
          <a:prstGeom prst="rect">
            <a:avLst/>
          </a:prstGeom>
          <a:noFill/>
        </p:spPr>
        <p:txBody>
          <a:bodyPr wrap="square">
            <a:spAutoFit/>
          </a:bodyPr>
          <a:lstStyle/>
          <a:p>
            <a:pPr algn="ctr" defTabSz="685800">
              <a:buClrTx/>
              <a:defRPr/>
            </a:pPr>
            <a:r>
              <a:rPr lang="en-US" sz="900" kern="1200">
                <a:solidFill>
                  <a:sysClr val="windowText" lastClr="000000"/>
                </a:solidFill>
                <a:ea typeface="+mn-ea"/>
                <a:cs typeface="+mn-cs"/>
              </a:rPr>
              <a:t>Send Task Information</a:t>
            </a:r>
          </a:p>
        </p:txBody>
      </p:sp>
      <p:sp>
        <p:nvSpPr>
          <p:cNvPr id="73" name="TextBox 72">
            <a:extLst>
              <a:ext uri="{FF2B5EF4-FFF2-40B4-BE49-F238E27FC236}">
                <a16:creationId xmlns:a16="http://schemas.microsoft.com/office/drawing/2014/main" id="{3EAF44DB-BAA5-4830-A58F-976642311FF2}"/>
              </a:ext>
            </a:extLst>
          </p:cNvPr>
          <p:cNvSpPr txBox="1"/>
          <p:nvPr/>
        </p:nvSpPr>
        <p:spPr>
          <a:xfrm>
            <a:off x="3656555" y="877179"/>
            <a:ext cx="2210845"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Provision Pods (or Remove Dead Pods)</a:t>
            </a:r>
          </a:p>
        </p:txBody>
      </p:sp>
      <p:sp>
        <p:nvSpPr>
          <p:cNvPr id="38" name="Cylinder 37">
            <a:extLst>
              <a:ext uri="{FF2B5EF4-FFF2-40B4-BE49-F238E27FC236}">
                <a16:creationId xmlns:a16="http://schemas.microsoft.com/office/drawing/2014/main" id="{A5E970A2-485E-436F-9EEF-6259D409649C}"/>
              </a:ext>
            </a:extLst>
          </p:cNvPr>
          <p:cNvSpPr/>
          <p:nvPr/>
        </p:nvSpPr>
        <p:spPr>
          <a:xfrm rot="16200000">
            <a:off x="7986950" y="894442"/>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Active Queue</a:t>
            </a:r>
          </a:p>
        </p:txBody>
      </p:sp>
      <p:sp>
        <p:nvSpPr>
          <p:cNvPr id="39" name="Cylinder 38">
            <a:extLst>
              <a:ext uri="{FF2B5EF4-FFF2-40B4-BE49-F238E27FC236}">
                <a16:creationId xmlns:a16="http://schemas.microsoft.com/office/drawing/2014/main" id="{ADACFC90-F089-40FE-9AA2-8BBC5D5F0884}"/>
              </a:ext>
            </a:extLst>
          </p:cNvPr>
          <p:cNvSpPr/>
          <p:nvPr/>
        </p:nvSpPr>
        <p:spPr>
          <a:xfrm rot="16200000">
            <a:off x="7986950" y="1887848"/>
            <a:ext cx="685800" cy="1866431"/>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800">
              <a:buClrTx/>
              <a:defRPr/>
            </a:pPr>
            <a:r>
              <a:rPr lang="en-US" sz="1350" kern="1200" dirty="0">
                <a:solidFill>
                  <a:sysClr val="windowText" lastClr="000000"/>
                </a:solidFill>
                <a:latin typeface="Arial" panose="020B0604020202020204"/>
              </a:rPr>
              <a:t>Finished Queue</a:t>
            </a:r>
          </a:p>
        </p:txBody>
      </p:sp>
      <p:cxnSp>
        <p:nvCxnSpPr>
          <p:cNvPr id="46" name="Connector: Elbow 45">
            <a:extLst>
              <a:ext uri="{FF2B5EF4-FFF2-40B4-BE49-F238E27FC236}">
                <a16:creationId xmlns:a16="http://schemas.microsoft.com/office/drawing/2014/main" id="{D9F55780-40D9-4745-BC8E-D3E20E8E19EB}"/>
              </a:ext>
            </a:extLst>
          </p:cNvPr>
          <p:cNvCxnSpPr>
            <a:cxnSpLocks/>
            <a:stCxn id="12" idx="2"/>
            <a:endCxn id="38" idx="1"/>
          </p:cNvCxnSpPr>
          <p:nvPr/>
        </p:nvCxnSpPr>
        <p:spPr>
          <a:xfrm rot="5400000" flipH="1" flipV="1">
            <a:off x="4606498" y="373827"/>
            <a:ext cx="1336307" cy="4243967"/>
          </a:xfrm>
          <a:prstGeom prst="bentConnector4">
            <a:avLst>
              <a:gd name="adj1" fmla="val -125806"/>
              <a:gd name="adj2" fmla="val 89882"/>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F012B8F-7CA8-4339-87DA-4ED71A94E756}"/>
              </a:ext>
            </a:extLst>
          </p:cNvPr>
          <p:cNvCxnSpPr>
            <a:cxnSpLocks/>
            <a:stCxn id="12" idx="2"/>
            <a:endCxn id="39" idx="1"/>
          </p:cNvCxnSpPr>
          <p:nvPr/>
        </p:nvCxnSpPr>
        <p:spPr>
          <a:xfrm rot="5400000" flipH="1" flipV="1">
            <a:off x="5103202" y="870530"/>
            <a:ext cx="342900" cy="4243967"/>
          </a:xfrm>
          <a:prstGeom prst="bentConnector4">
            <a:avLst>
              <a:gd name="adj1" fmla="val -491667"/>
              <a:gd name="adj2" fmla="val 89994"/>
            </a:avLst>
          </a:prstGeom>
          <a:ln w="3810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58B35EF-E9E5-4702-9C28-921ED15A6EC7}"/>
              </a:ext>
            </a:extLst>
          </p:cNvPr>
          <p:cNvSpPr txBox="1"/>
          <p:nvPr/>
        </p:nvSpPr>
        <p:spPr>
          <a:xfrm rot="16200000">
            <a:off x="2277425" y="4035757"/>
            <a:ext cx="1505306" cy="230832"/>
          </a:xfrm>
          <a:prstGeom prst="rect">
            <a:avLst/>
          </a:prstGeom>
          <a:noFill/>
        </p:spPr>
        <p:txBody>
          <a:bodyPr wrap="square">
            <a:spAutoFit/>
          </a:bodyPr>
          <a:lstStyle/>
          <a:p>
            <a:pPr algn="ctr" defTabSz="685800">
              <a:buClrTx/>
              <a:defRPr/>
            </a:pPr>
            <a:r>
              <a:rPr lang="en-US" sz="900" kern="1200" dirty="0">
                <a:solidFill>
                  <a:sysClr val="windowText" lastClr="000000"/>
                </a:solidFill>
                <a:ea typeface="+mn-ea"/>
                <a:cs typeface="+mn-cs"/>
              </a:rPr>
              <a:t>Update Status Queues</a:t>
            </a:r>
          </a:p>
        </p:txBody>
      </p:sp>
      <p:sp>
        <p:nvSpPr>
          <p:cNvPr id="60" name="Flowchart: Process 59">
            <a:extLst>
              <a:ext uri="{FF2B5EF4-FFF2-40B4-BE49-F238E27FC236}">
                <a16:creationId xmlns:a16="http://schemas.microsoft.com/office/drawing/2014/main" id="{92EE371C-02A1-4794-9184-98850CA732F9}"/>
              </a:ext>
            </a:extLst>
          </p:cNvPr>
          <p:cNvSpPr/>
          <p:nvPr/>
        </p:nvSpPr>
        <p:spPr>
          <a:xfrm>
            <a:off x="5170699" y="1751734"/>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a:solidFill>
                  <a:sysClr val="windowText" lastClr="000000"/>
                </a:solidFill>
                <a:latin typeface="Arial" panose="020B0604020202020204"/>
              </a:rPr>
              <a:t>Pod</a:t>
            </a:r>
            <a:r>
              <a:rPr lang="en-US" sz="1050" baseline="-25000" dirty="0">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1" name="Flowchart: Process 60">
            <a:extLst>
              <a:ext uri="{FF2B5EF4-FFF2-40B4-BE49-F238E27FC236}">
                <a16:creationId xmlns:a16="http://schemas.microsoft.com/office/drawing/2014/main" id="{3E58CE82-AC77-4CB4-A797-20C80574A445}"/>
              </a:ext>
            </a:extLst>
          </p:cNvPr>
          <p:cNvSpPr/>
          <p:nvPr/>
        </p:nvSpPr>
        <p:spPr>
          <a:xfrm>
            <a:off x="5170699" y="273797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2" name="Flowchart: Process 61">
            <a:extLst>
              <a:ext uri="{FF2B5EF4-FFF2-40B4-BE49-F238E27FC236}">
                <a16:creationId xmlns:a16="http://schemas.microsoft.com/office/drawing/2014/main" id="{C2702190-161A-4B84-91E8-99E4E533888A}"/>
              </a:ext>
            </a:extLst>
          </p:cNvPr>
          <p:cNvSpPr/>
          <p:nvPr/>
        </p:nvSpPr>
        <p:spPr>
          <a:xfrm>
            <a:off x="5170699" y="3744181"/>
            <a:ext cx="645158" cy="358718"/>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685800">
              <a:buClrTx/>
              <a:defRPr/>
            </a:pPr>
            <a:r>
              <a:rPr lang="en-US" sz="1350" kern="1200" dirty="0" err="1">
                <a:solidFill>
                  <a:sysClr val="windowText" lastClr="000000"/>
                </a:solidFill>
                <a:latin typeface="Arial" panose="020B0604020202020204"/>
              </a:rPr>
              <a:t>Pod</a:t>
            </a:r>
            <a:r>
              <a:rPr lang="en-US" sz="1350" kern="1200" baseline="-25000" dirty="0" err="1">
                <a:solidFill>
                  <a:sysClr val="windowText" lastClr="000000"/>
                </a:solidFill>
                <a:latin typeface="Arial" panose="020B0604020202020204"/>
              </a:rPr>
              <a:t>n</a:t>
            </a:r>
            <a:endParaRPr lang="en-US" sz="1350" kern="1200" baseline="-25000" dirty="0">
              <a:solidFill>
                <a:sysClr val="windowText" lastClr="000000"/>
              </a:solidFill>
              <a:latin typeface="Arial" panose="020B0604020202020204"/>
            </a:endParaRPr>
          </a:p>
        </p:txBody>
      </p:sp>
      <p:sp>
        <p:nvSpPr>
          <p:cNvPr id="63" name="TextBox 62">
            <a:extLst>
              <a:ext uri="{FF2B5EF4-FFF2-40B4-BE49-F238E27FC236}">
                <a16:creationId xmlns:a16="http://schemas.microsoft.com/office/drawing/2014/main" id="{689B5C04-88EE-4214-9B86-425978164AAA}"/>
              </a:ext>
            </a:extLst>
          </p:cNvPr>
          <p:cNvSpPr txBox="1"/>
          <p:nvPr/>
        </p:nvSpPr>
        <p:spPr>
          <a:xfrm>
            <a:off x="4707381" y="3618151"/>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5" name="TextBox 64">
            <a:extLst>
              <a:ext uri="{FF2B5EF4-FFF2-40B4-BE49-F238E27FC236}">
                <a16:creationId xmlns:a16="http://schemas.microsoft.com/office/drawing/2014/main" id="{2FA303CC-8BC5-45B1-B76D-E5FE6EE58461}"/>
              </a:ext>
            </a:extLst>
          </p:cNvPr>
          <p:cNvSpPr txBox="1"/>
          <p:nvPr/>
        </p:nvSpPr>
        <p:spPr>
          <a:xfrm>
            <a:off x="4701657" y="2616064"/>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66" name="TextBox 65">
            <a:extLst>
              <a:ext uri="{FF2B5EF4-FFF2-40B4-BE49-F238E27FC236}">
                <a16:creationId xmlns:a16="http://schemas.microsoft.com/office/drawing/2014/main" id="{17966F98-79C9-450F-A006-EC13781CF937}"/>
              </a:ext>
            </a:extLst>
          </p:cNvPr>
          <p:cNvSpPr txBox="1"/>
          <p:nvPr/>
        </p:nvSpPr>
        <p:spPr>
          <a:xfrm>
            <a:off x="4701657" y="1632865"/>
            <a:ext cx="530915" cy="507831"/>
          </a:xfrm>
          <a:prstGeom prst="rect">
            <a:avLst/>
          </a:prstGeom>
          <a:noFill/>
        </p:spPr>
        <p:txBody>
          <a:bodyPr wrap="none" rtlCol="0">
            <a:spAutoFit/>
          </a:bodyPr>
          <a:lstStyle/>
          <a:p>
            <a:pPr algn="ctr" defTabSz="685800">
              <a:buClrTx/>
              <a:defRPr/>
            </a:pPr>
            <a:r>
              <a:rPr lang="en-US" sz="2700" kern="1200" dirty="0">
                <a:solidFill>
                  <a:prstClr val="black"/>
                </a:solidFill>
                <a:ea typeface="+mn-ea"/>
                <a:cs typeface="+mn-cs"/>
              </a:rPr>
              <a:t>…</a:t>
            </a:r>
          </a:p>
        </p:txBody>
      </p:sp>
      <p:sp>
        <p:nvSpPr>
          <p:cNvPr id="42" name="Title 1">
            <a:extLst>
              <a:ext uri="{FF2B5EF4-FFF2-40B4-BE49-F238E27FC236}">
                <a16:creationId xmlns:a16="http://schemas.microsoft.com/office/drawing/2014/main" id="{66AD7EAB-E066-474F-A8AD-7F2E1AD09552}"/>
              </a:ext>
            </a:extLst>
          </p:cNvPr>
          <p:cNvSpPr txBox="1">
            <a:spLocks/>
          </p:cNvSpPr>
          <p:nvPr/>
        </p:nvSpPr>
        <p:spPr>
          <a:xfrm>
            <a:off x="263950" y="86074"/>
            <a:ext cx="8625525" cy="68761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Raleway"/>
              <a:buNone/>
              <a:defRPr sz="3000" b="1" i="0" u="none" strike="noStrike" cap="none" baseline="0">
                <a:solidFill>
                  <a:schemeClr val="bg1"/>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dirty="0">
                <a:solidFill>
                  <a:schemeClr val="tx1"/>
                </a:solidFill>
              </a:rPr>
              <a:t>Kubernetes + Queue-Based Architecture</a:t>
            </a:r>
          </a:p>
        </p:txBody>
      </p:sp>
    </p:spTree>
    <p:extLst>
      <p:ext uri="{BB962C8B-B14F-4D97-AF65-F5344CB8AC3E}">
        <p14:creationId xmlns:p14="http://schemas.microsoft.com/office/powerpoint/2010/main" val="26171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pic>
        <p:nvPicPr>
          <p:cNvPr id="4" name="Picture 3">
            <a:extLst>
              <a:ext uri="{FF2B5EF4-FFF2-40B4-BE49-F238E27FC236}">
                <a16:creationId xmlns:a16="http://schemas.microsoft.com/office/drawing/2014/main" id="{67F98832-8CBF-E084-94B5-1D19732B5A4C}"/>
              </a:ext>
            </a:extLst>
          </p:cNvPr>
          <p:cNvPicPr>
            <a:picLocks noChangeAspect="1"/>
          </p:cNvPicPr>
          <p:nvPr/>
        </p:nvPicPr>
        <p:blipFill>
          <a:blip r:embed="rId3"/>
          <a:stretch>
            <a:fillRect/>
          </a:stretch>
        </p:blipFill>
        <p:spPr>
          <a:xfrm>
            <a:off x="0" y="670378"/>
            <a:ext cx="9144000" cy="3802743"/>
          </a:xfrm>
          <a:prstGeom prst="rect">
            <a:avLst/>
          </a:prstGeom>
        </p:spPr>
      </p:pic>
      <p:sp>
        <p:nvSpPr>
          <p:cNvPr id="12" name="TextBox 11">
            <a:extLst>
              <a:ext uri="{FF2B5EF4-FFF2-40B4-BE49-F238E27FC236}">
                <a16:creationId xmlns:a16="http://schemas.microsoft.com/office/drawing/2014/main" id="{764A4D60-CB0A-6630-21A9-5E0E6EB0ED78}"/>
              </a:ext>
            </a:extLst>
          </p:cNvPr>
          <p:cNvSpPr txBox="1"/>
          <p:nvPr/>
        </p:nvSpPr>
        <p:spPr>
          <a:xfrm>
            <a:off x="4524866" y="4737797"/>
            <a:ext cx="4572000" cy="307777"/>
          </a:xfrm>
          <a:prstGeom prst="rect">
            <a:avLst/>
          </a:prstGeom>
          <a:noFill/>
        </p:spPr>
        <p:txBody>
          <a:bodyPr wrap="square">
            <a:spAutoFit/>
          </a:bodyPr>
          <a:lstStyle/>
          <a:p>
            <a:pPr algn="ctr"/>
            <a:r>
              <a:rPr lang="en-US" dirty="0">
                <a:hlinkClick r:id="rId4"/>
              </a:rPr>
              <a:t>https://datacenters.microsoft.com/globe/explore/</a:t>
            </a:r>
            <a:endParaRPr lang="en-US" dirty="0"/>
          </a:p>
        </p:txBody>
      </p:sp>
    </p:spTree>
    <p:extLst>
      <p:ext uri="{BB962C8B-B14F-4D97-AF65-F5344CB8AC3E}">
        <p14:creationId xmlns:p14="http://schemas.microsoft.com/office/powerpoint/2010/main" val="40743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21014</TotalTime>
  <Words>2593</Words>
  <Application>Microsoft Office PowerPoint</Application>
  <PresentationFormat>On-screen Show (16:9)</PresentationFormat>
  <Paragraphs>358</Paragraphs>
  <Slides>38</Slides>
  <Notes>10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Segoe UI</vt:lpstr>
      <vt:lpstr>Arial</vt:lpstr>
      <vt:lpstr>Raleway</vt:lpstr>
      <vt:lpstr>Lato</vt:lpstr>
      <vt:lpstr>Swiss</vt:lpstr>
      <vt:lpstr>Intro to Azure and Data Platforms</vt:lpstr>
      <vt:lpstr>Overview</vt:lpstr>
      <vt:lpstr>PowerPoint Presentation</vt:lpstr>
      <vt:lpstr>Top Benefits of Cloud Computing</vt:lpstr>
      <vt:lpstr>Types of Clouds</vt:lpstr>
      <vt:lpstr>Types of Cloud Services</vt:lpstr>
      <vt:lpstr>PowerPoint Presentation</vt:lpstr>
      <vt:lpstr>Reasons to Select a Region</vt:lpstr>
      <vt:lpstr>Availability Zones</vt:lpstr>
      <vt:lpstr>Available Service Categories</vt:lpstr>
      <vt:lpstr>PowerPoint Presentation</vt:lpstr>
      <vt:lpstr>Azure Storage</vt:lpstr>
      <vt:lpstr>Storage Tiers</vt:lpstr>
      <vt:lpstr>Medallion Architecture</vt:lpstr>
      <vt:lpstr>PowerPoint Presentation</vt:lpstr>
      <vt:lpstr>Begin lab…</vt:lpstr>
      <vt:lpstr>PowerPoint Presentation</vt:lpstr>
      <vt:lpstr>Databases vs. Data Warehouses</vt:lpstr>
      <vt:lpstr>Azure SQL Database</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But What About Costs?</vt:lpstr>
      <vt:lpstr>Azure Data Factory</vt:lpstr>
      <vt:lpstr>Begin lab…</vt:lpstr>
      <vt:lpstr>PowerPoint Presentation</vt:lpstr>
      <vt:lpstr>Example Architecture</vt:lpstr>
      <vt:lpstr>Containerization</vt:lpstr>
      <vt:lpstr>Docker</vt:lpstr>
      <vt:lpstr>Dockerfile</vt:lpstr>
      <vt:lpstr>Container Storage</vt:lpstr>
      <vt:lpstr>Container Usage</vt:lpstr>
      <vt:lpstr>Container Orchestration</vt:lpstr>
      <vt:lpstr>PowerPoint Presentation</vt:lpstr>
      <vt:lpstr>Bioinformatics Pipelines in AKS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85</cp:revision>
  <dcterms:created xsi:type="dcterms:W3CDTF">2019-01-02T02:35:54Z</dcterms:created>
  <dcterms:modified xsi:type="dcterms:W3CDTF">2024-09-04T16:49:47Z</dcterms:modified>
</cp:coreProperties>
</file>